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6" r:id="rId2"/>
    <p:sldId id="262" r:id="rId3"/>
    <p:sldId id="257" r:id="rId4"/>
    <p:sldId id="263" r:id="rId5"/>
    <p:sldId id="259" r:id="rId6"/>
    <p:sldId id="261" r:id="rId7"/>
  </p:sldIdLst>
  <p:sldSz cx="6858000" cy="51435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7926" autoAdjust="0"/>
  </p:normalViewPr>
  <p:slideViewPr>
    <p:cSldViewPr snapToGrid="0">
      <p:cViewPr varScale="1">
        <p:scale>
          <a:sx n="130" d="100"/>
          <a:sy n="130" d="100"/>
        </p:scale>
        <p:origin x="2040"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6F3105-7435-4FAD-938F-74F66B5EC7EF}" type="datetimeFigureOut">
              <a:rPr lang="de-DE" smtClean="0"/>
              <a:t>18.05.2022</a:t>
            </a:fld>
            <a:endParaRPr lang="de-DE"/>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671425-F93D-4111-8BAD-093C307B9CA8}" type="slidenum">
              <a:rPr lang="de-DE" smtClean="0"/>
              <a:t>‹Nr.›</a:t>
            </a:fld>
            <a:endParaRPr lang="de-DE"/>
          </a:p>
        </p:txBody>
      </p:sp>
    </p:spTree>
    <p:extLst>
      <p:ext uri="{BB962C8B-B14F-4D97-AF65-F5344CB8AC3E}">
        <p14:creationId xmlns:p14="http://schemas.microsoft.com/office/powerpoint/2010/main" val="693659916"/>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D671425-F93D-4111-8BAD-093C307B9CA8}" type="slidenum">
              <a:rPr lang="de-DE" smtClean="0"/>
              <a:t>1</a:t>
            </a:fld>
            <a:endParaRPr lang="de-DE"/>
          </a:p>
        </p:txBody>
      </p:sp>
    </p:spTree>
    <p:extLst>
      <p:ext uri="{BB962C8B-B14F-4D97-AF65-F5344CB8AC3E}">
        <p14:creationId xmlns:p14="http://schemas.microsoft.com/office/powerpoint/2010/main" val="1036652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D671425-F93D-4111-8BAD-093C307B9CA8}" type="slidenum">
              <a:rPr lang="de-DE" smtClean="0"/>
              <a:t>2</a:t>
            </a:fld>
            <a:endParaRPr lang="de-DE"/>
          </a:p>
        </p:txBody>
      </p:sp>
    </p:spTree>
    <p:extLst>
      <p:ext uri="{BB962C8B-B14F-4D97-AF65-F5344CB8AC3E}">
        <p14:creationId xmlns:p14="http://schemas.microsoft.com/office/powerpoint/2010/main" val="3626218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Anmerkung für </a:t>
            </a:r>
            <a:r>
              <a:rPr lang="de-DE" dirty="0" err="1"/>
              <a:t>Workshopleiter</a:t>
            </a:r>
            <a:r>
              <a:rPr lang="de-DE" dirty="0"/>
              <a:t>*innen: </a:t>
            </a:r>
            <a:br>
              <a:rPr lang="de-DE" dirty="0"/>
            </a:br>
            <a:r>
              <a:rPr lang="de-DE" dirty="0"/>
              <a:t>Das grau hinterlegte Thema kann durch ein beliebiges Thema ausgetauscht werden. Wichtig ist, dass es das Potenzial bietet, die erhaltenen Bilder aus- bzw. umzudeuten. </a:t>
            </a:r>
          </a:p>
        </p:txBody>
      </p:sp>
      <p:sp>
        <p:nvSpPr>
          <p:cNvPr id="4" name="Foliennummernplatzhalter 3"/>
          <p:cNvSpPr>
            <a:spLocks noGrp="1"/>
          </p:cNvSpPr>
          <p:nvPr>
            <p:ph type="sldNum" sz="quarter" idx="5"/>
          </p:nvPr>
        </p:nvSpPr>
        <p:spPr/>
        <p:txBody>
          <a:bodyPr/>
          <a:lstStyle/>
          <a:p>
            <a:fld id="{2D671425-F93D-4111-8BAD-093C307B9CA8}" type="slidenum">
              <a:rPr lang="de-DE" smtClean="0"/>
              <a:t>3</a:t>
            </a:fld>
            <a:endParaRPr lang="de-DE"/>
          </a:p>
        </p:txBody>
      </p:sp>
    </p:spTree>
    <p:extLst>
      <p:ext uri="{BB962C8B-B14F-4D97-AF65-F5344CB8AC3E}">
        <p14:creationId xmlns:p14="http://schemas.microsoft.com/office/powerpoint/2010/main" val="1069210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Anmerkung für </a:t>
            </a:r>
            <a:r>
              <a:rPr lang="de-DE" dirty="0" err="1"/>
              <a:t>Workshopleiter</a:t>
            </a:r>
            <a:r>
              <a:rPr lang="de-DE" dirty="0"/>
              <a:t>*innen: </a:t>
            </a:r>
            <a:br>
              <a:rPr lang="de-DE" dirty="0"/>
            </a:br>
            <a:r>
              <a:rPr lang="de-DE" dirty="0"/>
              <a:t>Das grau hinterlegte Thema kann durch ein beliebiges Thema ausgetauscht werden. Wichtig ist, dass es das Potenzial bietet, die erhaltenen Bilder aus- bzw. umzudeuten. </a:t>
            </a:r>
          </a:p>
        </p:txBody>
      </p:sp>
      <p:sp>
        <p:nvSpPr>
          <p:cNvPr id="4" name="Foliennummernplatzhalter 3"/>
          <p:cNvSpPr>
            <a:spLocks noGrp="1"/>
          </p:cNvSpPr>
          <p:nvPr>
            <p:ph type="sldNum" sz="quarter" idx="5"/>
          </p:nvPr>
        </p:nvSpPr>
        <p:spPr/>
        <p:txBody>
          <a:bodyPr/>
          <a:lstStyle/>
          <a:p>
            <a:fld id="{2D671425-F93D-4111-8BAD-093C307B9CA8}" type="slidenum">
              <a:rPr lang="de-DE" smtClean="0"/>
              <a:t>4</a:t>
            </a:fld>
            <a:endParaRPr lang="de-DE"/>
          </a:p>
        </p:txBody>
      </p:sp>
    </p:spTree>
    <p:extLst>
      <p:ext uri="{BB962C8B-B14F-4D97-AF65-F5344CB8AC3E}">
        <p14:creationId xmlns:p14="http://schemas.microsoft.com/office/powerpoint/2010/main" val="31623305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In Runde 3 sind die Karten für alle Gruppen gleich. Ziel ist die Erkundung der Mehrdeutigkeit von Bildern und die Beeinflussung der Deutung durch den Kontext. Hier das Thema frei wählen zu lassen, regt eine Auseinandersetzung mit Mehrdeutigkeit vom Bild aus an. Ein Thema vorzugeben leitet die Auseinandersetzung mit Mehrdeutigkeit darüber ein, dass das Bild anders gelesen wird. </a:t>
            </a:r>
          </a:p>
          <a:p>
            <a:r>
              <a:rPr lang="de-DE" dirty="0"/>
              <a:t>Auch die Art des Beitrags könnte hier bereits in der Karte festgelegt werden.</a:t>
            </a:r>
          </a:p>
          <a:p>
            <a:endParaRPr lang="de-DE" dirty="0"/>
          </a:p>
          <a:p>
            <a:r>
              <a:rPr lang="de-DE" dirty="0"/>
              <a:t>Tipp: Diese Karte in Anzahl der Gruppen kopieren und einfügen, bevor ein PDF zum Drucken exportiert wird.</a:t>
            </a:r>
          </a:p>
        </p:txBody>
      </p:sp>
      <p:sp>
        <p:nvSpPr>
          <p:cNvPr id="4" name="Foliennummernplatzhalter 3"/>
          <p:cNvSpPr>
            <a:spLocks noGrp="1"/>
          </p:cNvSpPr>
          <p:nvPr>
            <p:ph type="sldNum" sz="quarter" idx="5"/>
          </p:nvPr>
        </p:nvSpPr>
        <p:spPr/>
        <p:txBody>
          <a:bodyPr/>
          <a:lstStyle/>
          <a:p>
            <a:fld id="{2D671425-F93D-4111-8BAD-093C307B9CA8}" type="slidenum">
              <a:rPr lang="de-DE" smtClean="0"/>
              <a:t>5</a:t>
            </a:fld>
            <a:endParaRPr lang="de-DE"/>
          </a:p>
        </p:txBody>
      </p:sp>
    </p:spTree>
    <p:extLst>
      <p:ext uri="{BB962C8B-B14F-4D97-AF65-F5344CB8AC3E}">
        <p14:creationId xmlns:p14="http://schemas.microsoft.com/office/powerpoint/2010/main" val="1010240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841772"/>
            <a:ext cx="5829300" cy="1790700"/>
          </a:xfrm>
        </p:spPr>
        <p:txBody>
          <a:bodyPr anchor="b"/>
          <a:lstStyle>
            <a:lvl1pPr algn="ctr">
              <a:defRPr sz="4500"/>
            </a:lvl1pPr>
          </a:lstStyle>
          <a:p>
            <a:r>
              <a:rPr lang="de-DE"/>
              <a:t>Mastertitelformat bearbeiten</a:t>
            </a:r>
            <a:endParaRPr lang="en-US" dirty="0"/>
          </a:p>
        </p:txBody>
      </p:sp>
      <p:sp>
        <p:nvSpPr>
          <p:cNvPr id="3" name="Subtitle 2"/>
          <p:cNvSpPr>
            <a:spLocks noGrp="1"/>
          </p:cNvSpPr>
          <p:nvPr>
            <p:ph type="subTitle" idx="1"/>
          </p:nvPr>
        </p:nvSpPr>
        <p:spPr>
          <a:xfrm>
            <a:off x="857250" y="2701528"/>
            <a:ext cx="51435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006FE6B1-A4BA-450D-AD0F-5C8BB3A50EF7}" type="datetimeFigureOut">
              <a:rPr lang="de-DE" smtClean="0"/>
              <a:t>18.05.2022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53C73ED-8402-405C-A0C9-6CAB0A20B015}" type="slidenum">
              <a:rPr lang="de-DE" smtClean="0"/>
              <a:t>‹Nr.›</a:t>
            </a:fld>
            <a:endParaRPr lang="de-DE"/>
          </a:p>
        </p:txBody>
      </p:sp>
    </p:spTree>
    <p:extLst>
      <p:ext uri="{BB962C8B-B14F-4D97-AF65-F5344CB8AC3E}">
        <p14:creationId xmlns:p14="http://schemas.microsoft.com/office/powerpoint/2010/main" val="1070025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006FE6B1-A4BA-450D-AD0F-5C8BB3A50EF7}" type="datetimeFigureOut">
              <a:rPr lang="de-DE" smtClean="0"/>
              <a:t>18.05.2022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53C73ED-8402-405C-A0C9-6CAB0A20B015}" type="slidenum">
              <a:rPr lang="de-DE" smtClean="0"/>
              <a:t>‹Nr.›</a:t>
            </a:fld>
            <a:endParaRPr lang="de-DE"/>
          </a:p>
        </p:txBody>
      </p:sp>
    </p:spTree>
    <p:extLst>
      <p:ext uri="{BB962C8B-B14F-4D97-AF65-F5344CB8AC3E}">
        <p14:creationId xmlns:p14="http://schemas.microsoft.com/office/powerpoint/2010/main" val="372878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273844"/>
            <a:ext cx="1478756" cy="4358879"/>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471488" y="273844"/>
            <a:ext cx="4350544" cy="4358879"/>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006FE6B1-A4BA-450D-AD0F-5C8BB3A50EF7}" type="datetimeFigureOut">
              <a:rPr lang="de-DE" smtClean="0"/>
              <a:t>18.05.2022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53C73ED-8402-405C-A0C9-6CAB0A20B015}" type="slidenum">
              <a:rPr lang="de-DE" smtClean="0"/>
              <a:t>‹Nr.›</a:t>
            </a:fld>
            <a:endParaRPr lang="de-DE"/>
          </a:p>
        </p:txBody>
      </p:sp>
    </p:spTree>
    <p:extLst>
      <p:ext uri="{BB962C8B-B14F-4D97-AF65-F5344CB8AC3E}">
        <p14:creationId xmlns:p14="http://schemas.microsoft.com/office/powerpoint/2010/main" val="1744486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006FE6B1-A4BA-450D-AD0F-5C8BB3A50EF7}" type="datetimeFigureOut">
              <a:rPr lang="de-DE" smtClean="0"/>
              <a:t>18.05.2022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53C73ED-8402-405C-A0C9-6CAB0A20B015}" type="slidenum">
              <a:rPr lang="de-DE" smtClean="0"/>
              <a:t>‹Nr.›</a:t>
            </a:fld>
            <a:endParaRPr lang="de-DE"/>
          </a:p>
        </p:txBody>
      </p:sp>
    </p:spTree>
    <p:extLst>
      <p:ext uri="{BB962C8B-B14F-4D97-AF65-F5344CB8AC3E}">
        <p14:creationId xmlns:p14="http://schemas.microsoft.com/office/powerpoint/2010/main" val="3459601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1282305"/>
            <a:ext cx="5915025" cy="2139553"/>
          </a:xfrm>
        </p:spPr>
        <p:txBody>
          <a:bodyPr anchor="b"/>
          <a:lstStyle>
            <a:lvl1pPr>
              <a:defRPr sz="4500"/>
            </a:lvl1pPr>
          </a:lstStyle>
          <a:p>
            <a:r>
              <a:rPr lang="de-DE"/>
              <a:t>Mastertitelformat bearbeiten</a:t>
            </a:r>
            <a:endParaRPr lang="en-US" dirty="0"/>
          </a:p>
        </p:txBody>
      </p:sp>
      <p:sp>
        <p:nvSpPr>
          <p:cNvPr id="3" name="Text Placeholder 2"/>
          <p:cNvSpPr>
            <a:spLocks noGrp="1"/>
          </p:cNvSpPr>
          <p:nvPr>
            <p:ph type="body" idx="1"/>
          </p:nvPr>
        </p:nvSpPr>
        <p:spPr>
          <a:xfrm>
            <a:off x="467916" y="3442099"/>
            <a:ext cx="5915025" cy="1125140"/>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006FE6B1-A4BA-450D-AD0F-5C8BB3A50EF7}" type="datetimeFigureOut">
              <a:rPr lang="de-DE" smtClean="0"/>
              <a:t>18.05.2022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53C73ED-8402-405C-A0C9-6CAB0A20B015}" type="slidenum">
              <a:rPr lang="de-DE" smtClean="0"/>
              <a:t>‹Nr.›</a:t>
            </a:fld>
            <a:endParaRPr lang="de-DE"/>
          </a:p>
        </p:txBody>
      </p:sp>
    </p:spTree>
    <p:extLst>
      <p:ext uri="{BB962C8B-B14F-4D97-AF65-F5344CB8AC3E}">
        <p14:creationId xmlns:p14="http://schemas.microsoft.com/office/powerpoint/2010/main" val="729738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471488" y="1369219"/>
            <a:ext cx="2914650" cy="3263504"/>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471863" y="1369219"/>
            <a:ext cx="2914650" cy="3263504"/>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006FE6B1-A4BA-450D-AD0F-5C8BB3A50EF7}" type="datetimeFigureOut">
              <a:rPr lang="de-DE" smtClean="0"/>
              <a:t>18.05.2022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A53C73ED-8402-405C-A0C9-6CAB0A20B015}" type="slidenum">
              <a:rPr lang="de-DE" smtClean="0"/>
              <a:t>‹Nr.›</a:t>
            </a:fld>
            <a:endParaRPr lang="de-DE"/>
          </a:p>
        </p:txBody>
      </p:sp>
    </p:spTree>
    <p:extLst>
      <p:ext uri="{BB962C8B-B14F-4D97-AF65-F5344CB8AC3E}">
        <p14:creationId xmlns:p14="http://schemas.microsoft.com/office/powerpoint/2010/main" val="1921196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273845"/>
            <a:ext cx="5915025" cy="994172"/>
          </a:xfrm>
        </p:spPr>
        <p:txBody>
          <a:bodyPr/>
          <a:lstStyle/>
          <a:p>
            <a:r>
              <a:rPr lang="de-DE"/>
              <a:t>Mastertitelformat bearbeiten</a:t>
            </a:r>
            <a:endParaRPr lang="en-US" dirty="0"/>
          </a:p>
        </p:txBody>
      </p:sp>
      <p:sp>
        <p:nvSpPr>
          <p:cNvPr id="3" name="Text Placeholder 2"/>
          <p:cNvSpPr>
            <a:spLocks noGrp="1"/>
          </p:cNvSpPr>
          <p:nvPr>
            <p:ph type="body" idx="1"/>
          </p:nvPr>
        </p:nvSpPr>
        <p:spPr>
          <a:xfrm>
            <a:off x="472381" y="1260872"/>
            <a:ext cx="2901255"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Content Placeholder 3"/>
          <p:cNvSpPr>
            <a:spLocks noGrp="1"/>
          </p:cNvSpPr>
          <p:nvPr>
            <p:ph sz="half" idx="2"/>
          </p:nvPr>
        </p:nvSpPr>
        <p:spPr>
          <a:xfrm>
            <a:off x="472381" y="1878806"/>
            <a:ext cx="2901255" cy="2763441"/>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471863" y="1260872"/>
            <a:ext cx="2915543"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Content Placeholder 5"/>
          <p:cNvSpPr>
            <a:spLocks noGrp="1"/>
          </p:cNvSpPr>
          <p:nvPr>
            <p:ph sz="quarter" idx="4"/>
          </p:nvPr>
        </p:nvSpPr>
        <p:spPr>
          <a:xfrm>
            <a:off x="3471863" y="1878806"/>
            <a:ext cx="2915543" cy="2763441"/>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006FE6B1-A4BA-450D-AD0F-5C8BB3A50EF7}" type="datetimeFigureOut">
              <a:rPr lang="de-DE" smtClean="0"/>
              <a:t>18.05.2022</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A53C73ED-8402-405C-A0C9-6CAB0A20B015}" type="slidenum">
              <a:rPr lang="de-DE" smtClean="0"/>
              <a:t>‹Nr.›</a:t>
            </a:fld>
            <a:endParaRPr lang="de-DE"/>
          </a:p>
        </p:txBody>
      </p:sp>
    </p:spTree>
    <p:extLst>
      <p:ext uri="{BB962C8B-B14F-4D97-AF65-F5344CB8AC3E}">
        <p14:creationId xmlns:p14="http://schemas.microsoft.com/office/powerpoint/2010/main" val="365140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006FE6B1-A4BA-450D-AD0F-5C8BB3A50EF7}" type="datetimeFigureOut">
              <a:rPr lang="de-DE" smtClean="0"/>
              <a:t>18.05.2022</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A53C73ED-8402-405C-A0C9-6CAB0A20B015}" type="slidenum">
              <a:rPr lang="de-DE" smtClean="0"/>
              <a:t>‹Nr.›</a:t>
            </a:fld>
            <a:endParaRPr lang="de-DE"/>
          </a:p>
        </p:txBody>
      </p:sp>
    </p:spTree>
    <p:extLst>
      <p:ext uri="{BB962C8B-B14F-4D97-AF65-F5344CB8AC3E}">
        <p14:creationId xmlns:p14="http://schemas.microsoft.com/office/powerpoint/2010/main" val="2800732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6FE6B1-A4BA-450D-AD0F-5C8BB3A50EF7}" type="datetimeFigureOut">
              <a:rPr lang="de-DE" smtClean="0"/>
              <a:t>18.05.2022</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A53C73ED-8402-405C-A0C9-6CAB0A20B015}" type="slidenum">
              <a:rPr lang="de-DE" smtClean="0"/>
              <a:t>‹Nr.›</a:t>
            </a:fld>
            <a:endParaRPr lang="de-DE"/>
          </a:p>
        </p:txBody>
      </p:sp>
    </p:spTree>
    <p:extLst>
      <p:ext uri="{BB962C8B-B14F-4D97-AF65-F5344CB8AC3E}">
        <p14:creationId xmlns:p14="http://schemas.microsoft.com/office/powerpoint/2010/main" val="3964990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de-DE"/>
              <a:t>Mastertitelformat bearbeiten</a:t>
            </a:r>
            <a:endParaRPr lang="en-US" dirty="0"/>
          </a:p>
        </p:txBody>
      </p:sp>
      <p:sp>
        <p:nvSpPr>
          <p:cNvPr id="3" name="Content Placeholder 2"/>
          <p:cNvSpPr>
            <a:spLocks noGrp="1"/>
          </p:cNvSpPr>
          <p:nvPr>
            <p:ph idx="1"/>
          </p:nvPr>
        </p:nvSpPr>
        <p:spPr>
          <a:xfrm>
            <a:off x="2915543" y="740570"/>
            <a:ext cx="3471863"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72381" y="1543050"/>
            <a:ext cx="2211884"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006FE6B1-A4BA-450D-AD0F-5C8BB3A50EF7}" type="datetimeFigureOut">
              <a:rPr lang="de-DE" smtClean="0"/>
              <a:t>18.05.2022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A53C73ED-8402-405C-A0C9-6CAB0A20B015}" type="slidenum">
              <a:rPr lang="de-DE" smtClean="0"/>
              <a:t>‹Nr.›</a:t>
            </a:fld>
            <a:endParaRPr lang="de-DE"/>
          </a:p>
        </p:txBody>
      </p:sp>
    </p:spTree>
    <p:extLst>
      <p:ext uri="{BB962C8B-B14F-4D97-AF65-F5344CB8AC3E}">
        <p14:creationId xmlns:p14="http://schemas.microsoft.com/office/powerpoint/2010/main" val="3685966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de-DE"/>
              <a:t>Mastertitelformat bearbeiten</a:t>
            </a:r>
            <a:endParaRPr lang="en-US" dirty="0"/>
          </a:p>
        </p:txBody>
      </p:sp>
      <p:sp>
        <p:nvSpPr>
          <p:cNvPr id="3" name="Picture Placeholder 2"/>
          <p:cNvSpPr>
            <a:spLocks noGrp="1" noChangeAspect="1"/>
          </p:cNvSpPr>
          <p:nvPr>
            <p:ph type="pic" idx="1"/>
          </p:nvPr>
        </p:nvSpPr>
        <p:spPr>
          <a:xfrm>
            <a:off x="2915543" y="740570"/>
            <a:ext cx="3471863"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381" y="1543050"/>
            <a:ext cx="2211884"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006FE6B1-A4BA-450D-AD0F-5C8BB3A50EF7}" type="datetimeFigureOut">
              <a:rPr lang="de-DE" smtClean="0"/>
              <a:t>18.05.2022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A53C73ED-8402-405C-A0C9-6CAB0A20B015}" type="slidenum">
              <a:rPr lang="de-DE" smtClean="0"/>
              <a:t>‹Nr.›</a:t>
            </a:fld>
            <a:endParaRPr lang="de-DE"/>
          </a:p>
        </p:txBody>
      </p:sp>
    </p:spTree>
    <p:extLst>
      <p:ext uri="{BB962C8B-B14F-4D97-AF65-F5344CB8AC3E}">
        <p14:creationId xmlns:p14="http://schemas.microsoft.com/office/powerpoint/2010/main" val="2195945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273845"/>
            <a:ext cx="5915025" cy="994172"/>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471488" y="1369219"/>
            <a:ext cx="5915025" cy="3263504"/>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471488" y="4767264"/>
            <a:ext cx="154305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006FE6B1-A4BA-450D-AD0F-5C8BB3A50EF7}" type="datetimeFigureOut">
              <a:rPr lang="de-DE" smtClean="0"/>
              <a:t>18.05.2022</a:t>
            </a:fld>
            <a:endParaRPr lang="de-DE"/>
          </a:p>
        </p:txBody>
      </p:sp>
      <p:sp>
        <p:nvSpPr>
          <p:cNvPr id="5" name="Footer Placeholder 4"/>
          <p:cNvSpPr>
            <a:spLocks noGrp="1"/>
          </p:cNvSpPr>
          <p:nvPr>
            <p:ph type="ftr" sz="quarter" idx="3"/>
          </p:nvPr>
        </p:nvSpPr>
        <p:spPr>
          <a:xfrm>
            <a:off x="2271713" y="4767264"/>
            <a:ext cx="2314575"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4843463" y="4767264"/>
            <a:ext cx="154305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53C73ED-8402-405C-A0C9-6CAB0A20B015}" type="slidenum">
              <a:rPr lang="de-DE" smtClean="0"/>
              <a:t>‹Nr.›</a:t>
            </a:fld>
            <a:endParaRPr lang="de-DE"/>
          </a:p>
        </p:txBody>
      </p:sp>
    </p:spTree>
    <p:extLst>
      <p:ext uri="{BB962C8B-B14F-4D97-AF65-F5344CB8AC3E}">
        <p14:creationId xmlns:p14="http://schemas.microsoft.com/office/powerpoint/2010/main" val="5455985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reativecommons.org/licenses/by-sa/4.0/"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pieren 2">
            <a:extLst>
              <a:ext uri="{FF2B5EF4-FFF2-40B4-BE49-F238E27FC236}">
                <a16:creationId xmlns:a16="http://schemas.microsoft.com/office/drawing/2014/main" id="{27D1C8DF-DC65-488B-9F33-9960C8D7CA12}"/>
              </a:ext>
            </a:extLst>
          </p:cNvPr>
          <p:cNvGrpSpPr/>
          <p:nvPr/>
        </p:nvGrpSpPr>
        <p:grpSpPr>
          <a:xfrm>
            <a:off x="0" y="0"/>
            <a:ext cx="6858000" cy="951271"/>
            <a:chOff x="0" y="0"/>
            <a:chExt cx="6858000" cy="951271"/>
          </a:xfrm>
        </p:grpSpPr>
        <p:sp>
          <p:nvSpPr>
            <p:cNvPr id="2" name="Rechteck 1">
              <a:extLst>
                <a:ext uri="{FF2B5EF4-FFF2-40B4-BE49-F238E27FC236}">
                  <a16:creationId xmlns:a16="http://schemas.microsoft.com/office/drawing/2014/main" id="{2A0A99FA-BCD2-4A23-8444-DDEBD171296D}"/>
                </a:ext>
              </a:extLst>
            </p:cNvPr>
            <p:cNvSpPr/>
            <p:nvPr/>
          </p:nvSpPr>
          <p:spPr>
            <a:xfrm>
              <a:off x="0" y="0"/>
              <a:ext cx="6858000" cy="951271"/>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extfeld 5">
              <a:extLst>
                <a:ext uri="{FF2B5EF4-FFF2-40B4-BE49-F238E27FC236}">
                  <a16:creationId xmlns:a16="http://schemas.microsoft.com/office/drawing/2014/main" id="{317D27F0-DAB4-42A6-A63F-5A461986DE26}"/>
                </a:ext>
              </a:extLst>
            </p:cNvPr>
            <p:cNvSpPr txBox="1"/>
            <p:nvPr/>
          </p:nvSpPr>
          <p:spPr>
            <a:xfrm>
              <a:off x="260456" y="244802"/>
              <a:ext cx="1723202" cy="461665"/>
            </a:xfrm>
            <a:prstGeom prst="rect">
              <a:avLst/>
            </a:prstGeom>
            <a:noFill/>
          </p:spPr>
          <p:txBody>
            <a:bodyPr wrap="square" rtlCol="0">
              <a:spAutoFit/>
            </a:bodyPr>
            <a:lstStyle/>
            <a:p>
              <a:r>
                <a:rPr lang="de-DE" sz="2400" dirty="0">
                  <a:solidFill>
                    <a:schemeClr val="bg1"/>
                  </a:solidFill>
                </a:rPr>
                <a:t>Runde 1</a:t>
              </a:r>
            </a:p>
          </p:txBody>
        </p:sp>
      </p:grpSp>
      <p:sp>
        <p:nvSpPr>
          <p:cNvPr id="5" name="Rechteck 4">
            <a:extLst>
              <a:ext uri="{FF2B5EF4-FFF2-40B4-BE49-F238E27FC236}">
                <a16:creationId xmlns:a16="http://schemas.microsoft.com/office/drawing/2014/main" id="{929700C3-9EAE-4A50-8A60-E1159B1446E9}"/>
              </a:ext>
            </a:extLst>
          </p:cNvPr>
          <p:cNvSpPr/>
          <p:nvPr/>
        </p:nvSpPr>
        <p:spPr>
          <a:xfrm>
            <a:off x="405580" y="1786920"/>
            <a:ext cx="6046839" cy="1569660"/>
          </a:xfrm>
          <a:prstGeom prst="rect">
            <a:avLst/>
          </a:prstGeom>
        </p:spPr>
        <p:txBody>
          <a:bodyPr wrap="square">
            <a:spAutoFit/>
          </a:bodyPr>
          <a:lstStyle/>
          <a:p>
            <a:pPr algn="ctr"/>
            <a:r>
              <a:rPr lang="de-DE" sz="2400" dirty="0">
                <a:latin typeface="Calibri" panose="020F0502020204030204" pitchFamily="34" charset="0"/>
                <a:ea typeface="Calibri" panose="020F0502020204030204" pitchFamily="34" charset="0"/>
                <a:cs typeface="Times New Roman" panose="02020603050405020304" pitchFamily="18" charset="0"/>
              </a:rPr>
              <a:t>Dokumentiert</a:t>
            </a:r>
            <a:br>
              <a:rPr lang="de-DE" sz="2400" dirty="0">
                <a:latin typeface="Calibri" panose="020F0502020204030204" pitchFamily="34" charset="0"/>
                <a:ea typeface="Calibri" panose="020F0502020204030204" pitchFamily="34" charset="0"/>
                <a:cs typeface="Times New Roman" panose="02020603050405020304" pitchFamily="18" charset="0"/>
              </a:rPr>
            </a:br>
            <a:r>
              <a:rPr lang="de-DE" sz="2400" dirty="0">
                <a:latin typeface="Calibri" panose="020F0502020204030204" pitchFamily="34" charset="0"/>
                <a:ea typeface="Calibri" panose="020F0502020204030204" pitchFamily="34" charset="0"/>
                <a:cs typeface="Times New Roman" panose="02020603050405020304" pitchFamily="18" charset="0"/>
              </a:rPr>
              <a:t>durch ein </a:t>
            </a:r>
            <a:r>
              <a:rPr lang="de-DE" sz="2400" b="1" dirty="0">
                <a:latin typeface="Calibri" panose="020F0502020204030204" pitchFamily="34" charset="0"/>
                <a:ea typeface="Calibri" panose="020F0502020204030204" pitchFamily="34" charset="0"/>
                <a:cs typeface="Times New Roman" panose="02020603050405020304" pitchFamily="18" charset="0"/>
              </a:rPr>
              <a:t>Video von 30 Sekunden Länge </a:t>
            </a:r>
            <a:r>
              <a:rPr lang="de-DE" sz="2400" i="1" dirty="0">
                <a:latin typeface="Calibri" panose="020F0502020204030204" pitchFamily="34" charset="0"/>
                <a:ea typeface="Calibri" panose="020F0502020204030204" pitchFamily="34" charset="0"/>
                <a:cs typeface="Times New Roman" panose="02020603050405020304" pitchFamily="18" charset="0"/>
              </a:rPr>
              <a:t>neutral und objektiv,</a:t>
            </a:r>
          </a:p>
          <a:p>
            <a:pPr algn="ctr"/>
            <a:r>
              <a:rPr lang="de-DE" sz="2400" dirty="0"/>
              <a:t>was gerade in diesem Raum passiert.</a:t>
            </a:r>
          </a:p>
        </p:txBody>
      </p:sp>
    </p:spTree>
    <p:extLst>
      <p:ext uri="{BB962C8B-B14F-4D97-AF65-F5344CB8AC3E}">
        <p14:creationId xmlns:p14="http://schemas.microsoft.com/office/powerpoint/2010/main" val="1559772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pieren 2">
            <a:extLst>
              <a:ext uri="{FF2B5EF4-FFF2-40B4-BE49-F238E27FC236}">
                <a16:creationId xmlns:a16="http://schemas.microsoft.com/office/drawing/2014/main" id="{45F3595D-1F46-4016-82CE-43AB2DCC2F41}"/>
              </a:ext>
            </a:extLst>
          </p:cNvPr>
          <p:cNvGrpSpPr/>
          <p:nvPr/>
        </p:nvGrpSpPr>
        <p:grpSpPr>
          <a:xfrm>
            <a:off x="0" y="0"/>
            <a:ext cx="6858000" cy="951271"/>
            <a:chOff x="0" y="0"/>
            <a:chExt cx="6858000" cy="951271"/>
          </a:xfrm>
        </p:grpSpPr>
        <p:sp>
          <p:nvSpPr>
            <p:cNvPr id="2" name="Rechteck 1">
              <a:extLst>
                <a:ext uri="{FF2B5EF4-FFF2-40B4-BE49-F238E27FC236}">
                  <a16:creationId xmlns:a16="http://schemas.microsoft.com/office/drawing/2014/main" id="{2A0A99FA-BCD2-4A23-8444-DDEBD171296D}"/>
                </a:ext>
              </a:extLst>
            </p:cNvPr>
            <p:cNvSpPr/>
            <p:nvPr/>
          </p:nvSpPr>
          <p:spPr>
            <a:xfrm>
              <a:off x="0" y="0"/>
              <a:ext cx="6858000" cy="951271"/>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extfeld 5">
              <a:extLst>
                <a:ext uri="{FF2B5EF4-FFF2-40B4-BE49-F238E27FC236}">
                  <a16:creationId xmlns:a16="http://schemas.microsoft.com/office/drawing/2014/main" id="{317D27F0-DAB4-42A6-A63F-5A461986DE26}"/>
                </a:ext>
              </a:extLst>
            </p:cNvPr>
            <p:cNvSpPr txBox="1"/>
            <p:nvPr/>
          </p:nvSpPr>
          <p:spPr>
            <a:xfrm>
              <a:off x="260456" y="244802"/>
              <a:ext cx="1723202" cy="461665"/>
            </a:xfrm>
            <a:prstGeom prst="rect">
              <a:avLst/>
            </a:prstGeom>
            <a:noFill/>
          </p:spPr>
          <p:txBody>
            <a:bodyPr wrap="square" rtlCol="0">
              <a:spAutoFit/>
            </a:bodyPr>
            <a:lstStyle/>
            <a:p>
              <a:r>
                <a:rPr lang="de-DE" sz="2400" dirty="0">
                  <a:solidFill>
                    <a:schemeClr val="bg1"/>
                  </a:solidFill>
                </a:rPr>
                <a:t>Runde 1</a:t>
              </a:r>
            </a:p>
          </p:txBody>
        </p:sp>
      </p:grpSp>
      <p:sp>
        <p:nvSpPr>
          <p:cNvPr id="7" name="Rechteck 6">
            <a:extLst>
              <a:ext uri="{FF2B5EF4-FFF2-40B4-BE49-F238E27FC236}">
                <a16:creationId xmlns:a16="http://schemas.microsoft.com/office/drawing/2014/main" id="{7C58CDB7-C3E3-461D-814A-C07647027C33}"/>
              </a:ext>
            </a:extLst>
          </p:cNvPr>
          <p:cNvSpPr/>
          <p:nvPr/>
        </p:nvSpPr>
        <p:spPr>
          <a:xfrm>
            <a:off x="405580" y="1786920"/>
            <a:ext cx="6046839" cy="1569660"/>
          </a:xfrm>
          <a:prstGeom prst="rect">
            <a:avLst/>
          </a:prstGeom>
        </p:spPr>
        <p:txBody>
          <a:bodyPr wrap="square">
            <a:spAutoFit/>
          </a:bodyPr>
          <a:lstStyle/>
          <a:p>
            <a:pPr algn="ctr"/>
            <a:r>
              <a:rPr lang="de-DE" sz="2400" dirty="0">
                <a:latin typeface="Calibri" panose="020F0502020204030204" pitchFamily="34" charset="0"/>
                <a:ea typeface="Calibri" panose="020F0502020204030204" pitchFamily="34" charset="0"/>
                <a:cs typeface="Times New Roman" panose="02020603050405020304" pitchFamily="18" charset="0"/>
              </a:rPr>
              <a:t>Dokumentiert</a:t>
            </a:r>
            <a:br>
              <a:rPr lang="de-DE" sz="2400" dirty="0">
                <a:latin typeface="Calibri" panose="020F0502020204030204" pitchFamily="34" charset="0"/>
                <a:ea typeface="Calibri" panose="020F0502020204030204" pitchFamily="34" charset="0"/>
                <a:cs typeface="Times New Roman" panose="02020603050405020304" pitchFamily="18" charset="0"/>
              </a:rPr>
            </a:br>
            <a:r>
              <a:rPr lang="de-DE" sz="2400" dirty="0">
                <a:latin typeface="Calibri" panose="020F0502020204030204" pitchFamily="34" charset="0"/>
                <a:ea typeface="Calibri" panose="020F0502020204030204" pitchFamily="34" charset="0"/>
                <a:cs typeface="Times New Roman" panose="02020603050405020304" pitchFamily="18" charset="0"/>
              </a:rPr>
              <a:t>durch eine </a:t>
            </a:r>
            <a:r>
              <a:rPr lang="de-DE" sz="2400" b="1" dirty="0">
                <a:latin typeface="Calibri" panose="020F0502020204030204" pitchFamily="34" charset="0"/>
                <a:ea typeface="Calibri" panose="020F0502020204030204" pitchFamily="34" charset="0"/>
                <a:cs typeface="Times New Roman" panose="02020603050405020304" pitchFamily="18" charset="0"/>
              </a:rPr>
              <a:t>Reihe von drei Bildern</a:t>
            </a:r>
            <a:br>
              <a:rPr lang="de-DE" sz="2400" dirty="0">
                <a:latin typeface="Calibri" panose="020F0502020204030204" pitchFamily="34" charset="0"/>
                <a:ea typeface="Calibri" panose="020F0502020204030204" pitchFamily="34" charset="0"/>
                <a:cs typeface="Times New Roman" panose="02020603050405020304" pitchFamily="18" charset="0"/>
              </a:rPr>
            </a:br>
            <a:r>
              <a:rPr lang="de-DE" sz="2400" i="1" dirty="0">
                <a:latin typeface="Calibri" panose="020F0502020204030204" pitchFamily="34" charset="0"/>
                <a:ea typeface="Calibri" panose="020F0502020204030204" pitchFamily="34" charset="0"/>
                <a:cs typeface="Times New Roman" panose="02020603050405020304" pitchFamily="18" charset="0"/>
              </a:rPr>
              <a:t>neutral und objektiv,</a:t>
            </a:r>
          </a:p>
          <a:p>
            <a:pPr algn="ctr"/>
            <a:r>
              <a:rPr lang="de-DE" sz="2400" dirty="0"/>
              <a:t>was gerade in diesem Raum passiert.</a:t>
            </a:r>
          </a:p>
        </p:txBody>
      </p:sp>
    </p:spTree>
    <p:extLst>
      <p:ext uri="{BB962C8B-B14F-4D97-AF65-F5344CB8AC3E}">
        <p14:creationId xmlns:p14="http://schemas.microsoft.com/office/powerpoint/2010/main" val="151918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a:extLst>
              <a:ext uri="{FF2B5EF4-FFF2-40B4-BE49-F238E27FC236}">
                <a16:creationId xmlns:a16="http://schemas.microsoft.com/office/drawing/2014/main" id="{114CA2A2-ADBF-46FE-A162-5703D27C4065}"/>
              </a:ext>
            </a:extLst>
          </p:cNvPr>
          <p:cNvSpPr/>
          <p:nvPr/>
        </p:nvSpPr>
        <p:spPr>
          <a:xfrm>
            <a:off x="727480" y="1971585"/>
            <a:ext cx="5420310" cy="1200329"/>
          </a:xfrm>
          <a:prstGeom prst="rect">
            <a:avLst/>
          </a:prstGeom>
        </p:spPr>
        <p:txBody>
          <a:bodyPr wrap="square">
            <a:spAutoFit/>
          </a:bodyPr>
          <a:lstStyle/>
          <a:p>
            <a:pPr algn="ctr"/>
            <a:r>
              <a:rPr lang="de-DE" sz="2400" dirty="0">
                <a:latin typeface="Calibri" panose="020F0502020204030204" pitchFamily="34" charset="0"/>
                <a:ea typeface="Calibri" panose="020F0502020204030204" pitchFamily="34" charset="0"/>
                <a:cs typeface="Times New Roman" panose="02020603050405020304" pitchFamily="18" charset="0"/>
              </a:rPr>
              <a:t>Nutzt dieses Bild als überzeugende Stütze für eine </a:t>
            </a:r>
            <a:r>
              <a:rPr lang="de-DE" sz="2400" b="1" dirty="0">
                <a:latin typeface="Calibri" panose="020F0502020204030204" pitchFamily="34" charset="0"/>
                <a:ea typeface="Calibri" panose="020F0502020204030204" pitchFamily="34" charset="0"/>
                <a:cs typeface="Times New Roman" panose="02020603050405020304" pitchFamily="18" charset="0"/>
              </a:rPr>
              <a:t>sehr positive</a:t>
            </a:r>
            <a:r>
              <a:rPr lang="de-DE" sz="2400" dirty="0">
                <a:latin typeface="Calibri" panose="020F0502020204030204" pitchFamily="34" charset="0"/>
                <a:ea typeface="Calibri" panose="020F0502020204030204" pitchFamily="34" charset="0"/>
                <a:cs typeface="Times New Roman" panose="02020603050405020304" pitchFamily="18" charset="0"/>
              </a:rPr>
              <a:t> Schlagzeile über </a:t>
            </a:r>
            <a:r>
              <a:rPr lang="de-DE" sz="2400" dirty="0">
                <a:highlight>
                  <a:srgbClr val="C0C0C0"/>
                </a:highlight>
                <a:latin typeface="Calibri" panose="020F0502020204030204" pitchFamily="34" charset="0"/>
                <a:ea typeface="Calibri" panose="020F0502020204030204" pitchFamily="34" charset="0"/>
                <a:cs typeface="Times New Roman" panose="02020603050405020304" pitchFamily="18" charset="0"/>
              </a:rPr>
              <a:t>Digitalisierung in der Schule</a:t>
            </a:r>
            <a:r>
              <a:rPr lang="de-DE" sz="2400" dirty="0">
                <a:latin typeface="Calibri" panose="020F0502020204030204" pitchFamily="34" charset="0"/>
                <a:ea typeface="Calibri" panose="020F0502020204030204" pitchFamily="34" charset="0"/>
                <a:cs typeface="Times New Roman" panose="02020603050405020304" pitchFamily="18" charset="0"/>
              </a:rPr>
              <a:t>. </a:t>
            </a:r>
            <a:endParaRPr lang="de-DE" sz="2400" dirty="0"/>
          </a:p>
        </p:txBody>
      </p:sp>
      <p:grpSp>
        <p:nvGrpSpPr>
          <p:cNvPr id="3" name="Gruppieren 2">
            <a:extLst>
              <a:ext uri="{FF2B5EF4-FFF2-40B4-BE49-F238E27FC236}">
                <a16:creationId xmlns:a16="http://schemas.microsoft.com/office/drawing/2014/main" id="{92E61175-C8AD-405D-AA18-4145DB63915B}"/>
              </a:ext>
            </a:extLst>
          </p:cNvPr>
          <p:cNvGrpSpPr/>
          <p:nvPr/>
        </p:nvGrpSpPr>
        <p:grpSpPr>
          <a:xfrm>
            <a:off x="-1" y="0"/>
            <a:ext cx="9295171" cy="1107322"/>
            <a:chOff x="-1" y="0"/>
            <a:chExt cx="9295171" cy="1107322"/>
          </a:xfrm>
        </p:grpSpPr>
        <p:sp>
          <p:nvSpPr>
            <p:cNvPr id="7" name="Rechteck 6">
              <a:extLst>
                <a:ext uri="{FF2B5EF4-FFF2-40B4-BE49-F238E27FC236}">
                  <a16:creationId xmlns:a16="http://schemas.microsoft.com/office/drawing/2014/main" id="{E7739B61-19DF-4C9C-B8B0-2F254D20BF37}"/>
                </a:ext>
              </a:extLst>
            </p:cNvPr>
            <p:cNvSpPr/>
            <p:nvPr/>
          </p:nvSpPr>
          <p:spPr>
            <a:xfrm>
              <a:off x="-1" y="0"/>
              <a:ext cx="6858000" cy="951271"/>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feld 7">
              <a:extLst>
                <a:ext uri="{FF2B5EF4-FFF2-40B4-BE49-F238E27FC236}">
                  <a16:creationId xmlns:a16="http://schemas.microsoft.com/office/drawing/2014/main" id="{27D0C2B3-F36D-433C-AD08-1CA0AAB725F8}"/>
                </a:ext>
              </a:extLst>
            </p:cNvPr>
            <p:cNvSpPr txBox="1"/>
            <p:nvPr/>
          </p:nvSpPr>
          <p:spPr>
            <a:xfrm>
              <a:off x="260456" y="244802"/>
              <a:ext cx="1723202" cy="461665"/>
            </a:xfrm>
            <a:prstGeom prst="rect">
              <a:avLst/>
            </a:prstGeom>
            <a:noFill/>
          </p:spPr>
          <p:txBody>
            <a:bodyPr wrap="square" rtlCol="0">
              <a:spAutoFit/>
            </a:bodyPr>
            <a:lstStyle/>
            <a:p>
              <a:r>
                <a:rPr lang="de-DE" sz="2400" dirty="0">
                  <a:solidFill>
                    <a:schemeClr val="bg1"/>
                  </a:solidFill>
                </a:rPr>
                <a:t>Runde 2</a:t>
              </a:r>
            </a:p>
          </p:txBody>
        </p:sp>
        <p:sp>
          <p:nvSpPr>
            <p:cNvPr id="4" name="Rechteck 3">
              <a:extLst>
                <a:ext uri="{FF2B5EF4-FFF2-40B4-BE49-F238E27FC236}">
                  <a16:creationId xmlns:a16="http://schemas.microsoft.com/office/drawing/2014/main" id="{0374D387-10C6-4B6E-8A3F-90F2DDB02A22}"/>
                </a:ext>
              </a:extLst>
            </p:cNvPr>
            <p:cNvSpPr/>
            <p:nvPr/>
          </p:nvSpPr>
          <p:spPr>
            <a:xfrm>
              <a:off x="3000410" y="60882"/>
              <a:ext cx="6294760" cy="1046440"/>
            </a:xfrm>
            <a:prstGeom prst="rect">
              <a:avLst/>
            </a:prstGeom>
          </p:spPr>
          <p:txBody>
            <a:bodyPr wrap="square">
              <a:spAutoFit/>
            </a:bodyPr>
            <a:lstStyle/>
            <a:p>
              <a:r>
                <a:rPr lang="de-DE" sz="1200" b="1" i="1" dirty="0">
                  <a:solidFill>
                    <a:schemeClr val="bg1"/>
                  </a:solidFill>
                  <a:latin typeface="Calibri" panose="020F0502020204030204" pitchFamily="34" charset="0"/>
                  <a:ea typeface="Calibri" panose="020F0502020204030204" pitchFamily="34" charset="0"/>
                  <a:cs typeface="Times New Roman" panose="02020603050405020304" pitchFamily="18" charset="0"/>
                </a:rPr>
                <a:t>Wenn ihr ein Video erhalten habt: </a:t>
              </a:r>
              <a:br>
                <a:rPr lang="de-DE" sz="1200" dirty="0">
                  <a:solidFill>
                    <a:schemeClr val="bg1"/>
                  </a:solidFill>
                  <a:latin typeface="Calibri" panose="020F0502020204030204" pitchFamily="34" charset="0"/>
                  <a:ea typeface="Calibri" panose="020F0502020204030204" pitchFamily="34" charset="0"/>
                  <a:cs typeface="Times New Roman" panose="02020603050405020304" pitchFamily="18" charset="0"/>
                </a:rPr>
              </a:br>
              <a:r>
                <a:rPr lang="de-DE" sz="1200" dirty="0">
                  <a:solidFill>
                    <a:schemeClr val="bg1"/>
                  </a:solidFill>
                  <a:latin typeface="Calibri" panose="020F0502020204030204" pitchFamily="34" charset="0"/>
                  <a:ea typeface="Calibri" panose="020F0502020204030204" pitchFamily="34" charset="0"/>
                  <a:cs typeface="Times New Roman" panose="02020603050405020304" pitchFamily="18" charset="0"/>
                </a:rPr>
                <a:t>Macht einen Screenshot (Bild) und arbeitet damit weiter.</a:t>
              </a:r>
            </a:p>
            <a:p>
              <a:r>
                <a:rPr lang="de-DE" sz="1200" b="1" i="1" dirty="0">
                  <a:solidFill>
                    <a:schemeClr val="bg1"/>
                  </a:solidFill>
                  <a:latin typeface="Calibri" panose="020F0502020204030204" pitchFamily="34" charset="0"/>
                  <a:ea typeface="Calibri" panose="020F0502020204030204" pitchFamily="34" charset="0"/>
                  <a:cs typeface="Times New Roman" panose="02020603050405020304" pitchFamily="18" charset="0"/>
                </a:rPr>
                <a:t>Wenn ihr Bilder bekommen habt: </a:t>
              </a:r>
              <a:br>
                <a:rPr lang="de-DE" sz="1200" dirty="0">
                  <a:solidFill>
                    <a:schemeClr val="bg1"/>
                  </a:solidFill>
                  <a:latin typeface="Calibri" panose="020F0502020204030204" pitchFamily="34" charset="0"/>
                  <a:ea typeface="Calibri" panose="020F0502020204030204" pitchFamily="34" charset="0"/>
                  <a:cs typeface="Times New Roman" panose="02020603050405020304" pitchFamily="18" charset="0"/>
                </a:rPr>
              </a:br>
              <a:r>
                <a:rPr lang="de-DE" sz="1200" dirty="0">
                  <a:solidFill>
                    <a:schemeClr val="bg1"/>
                  </a:solidFill>
                  <a:latin typeface="Calibri" panose="020F0502020204030204" pitchFamily="34" charset="0"/>
                  <a:ea typeface="Calibri" panose="020F0502020204030204" pitchFamily="34" charset="0"/>
                  <a:cs typeface="Times New Roman" panose="02020603050405020304" pitchFamily="18" charset="0"/>
                </a:rPr>
                <a:t>Wählt eines der Bilder aus und arbeitet damit weiter.</a:t>
              </a:r>
              <a:br>
                <a:rPr lang="de-DE" sz="1200" dirty="0">
                  <a:solidFill>
                    <a:schemeClr val="bg1"/>
                  </a:solidFill>
                  <a:latin typeface="Calibri" panose="020F0502020204030204" pitchFamily="34" charset="0"/>
                  <a:ea typeface="Calibri" panose="020F0502020204030204" pitchFamily="34" charset="0"/>
                  <a:cs typeface="Times New Roman" panose="02020603050405020304" pitchFamily="18" charset="0"/>
                </a:rPr>
              </a:br>
              <a:endParaRPr lang="de-DE" sz="1400" dirty="0">
                <a:solidFill>
                  <a:schemeClr val="bg1"/>
                </a:solidFill>
              </a:endParaRPr>
            </a:p>
          </p:txBody>
        </p:sp>
        <p:sp>
          <p:nvSpPr>
            <p:cNvPr id="2" name="Textfeld 1">
              <a:extLst>
                <a:ext uri="{FF2B5EF4-FFF2-40B4-BE49-F238E27FC236}">
                  <a16:creationId xmlns:a16="http://schemas.microsoft.com/office/drawing/2014/main" id="{8934D675-E1F0-45A9-A476-6D2B8600C4AE}"/>
                </a:ext>
              </a:extLst>
            </p:cNvPr>
            <p:cNvSpPr txBox="1"/>
            <p:nvPr/>
          </p:nvSpPr>
          <p:spPr>
            <a:xfrm>
              <a:off x="2244115" y="152468"/>
              <a:ext cx="752167" cy="646331"/>
            </a:xfrm>
            <a:prstGeom prst="rect">
              <a:avLst/>
            </a:prstGeom>
            <a:noFill/>
          </p:spPr>
          <p:txBody>
            <a:bodyPr wrap="square" rtlCol="0">
              <a:spAutoFit/>
            </a:bodyPr>
            <a:lstStyle/>
            <a:p>
              <a:r>
                <a:rPr lang="de-DE" sz="3600" dirty="0">
                  <a:solidFill>
                    <a:schemeClr val="bg1"/>
                  </a:solidFill>
                  <a:sym typeface="Wingdings" panose="05000000000000000000" pitchFamily="2" charset="2"/>
                </a:rPr>
                <a:t></a:t>
              </a:r>
              <a:endParaRPr lang="de-DE" sz="3600" dirty="0">
                <a:solidFill>
                  <a:schemeClr val="bg1"/>
                </a:solidFill>
              </a:endParaRPr>
            </a:p>
          </p:txBody>
        </p:sp>
      </p:grpSp>
    </p:spTree>
    <p:extLst>
      <p:ext uri="{BB962C8B-B14F-4D97-AF65-F5344CB8AC3E}">
        <p14:creationId xmlns:p14="http://schemas.microsoft.com/office/powerpoint/2010/main" val="2078610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a:extLst>
              <a:ext uri="{FF2B5EF4-FFF2-40B4-BE49-F238E27FC236}">
                <a16:creationId xmlns:a16="http://schemas.microsoft.com/office/drawing/2014/main" id="{114CA2A2-ADBF-46FE-A162-5703D27C4065}"/>
              </a:ext>
            </a:extLst>
          </p:cNvPr>
          <p:cNvSpPr/>
          <p:nvPr/>
        </p:nvSpPr>
        <p:spPr>
          <a:xfrm>
            <a:off x="727480" y="1971585"/>
            <a:ext cx="5420310" cy="1200329"/>
          </a:xfrm>
          <a:prstGeom prst="rect">
            <a:avLst/>
          </a:prstGeom>
        </p:spPr>
        <p:txBody>
          <a:bodyPr wrap="square">
            <a:spAutoFit/>
          </a:bodyPr>
          <a:lstStyle/>
          <a:p>
            <a:pPr algn="ctr"/>
            <a:r>
              <a:rPr lang="de-DE" sz="2400" dirty="0">
                <a:latin typeface="Calibri" panose="020F0502020204030204" pitchFamily="34" charset="0"/>
                <a:ea typeface="Calibri" panose="020F0502020204030204" pitchFamily="34" charset="0"/>
                <a:cs typeface="Times New Roman" panose="02020603050405020304" pitchFamily="18" charset="0"/>
              </a:rPr>
              <a:t>Nutzt dieses Bild als überzeugende Stütze für eine </a:t>
            </a:r>
            <a:r>
              <a:rPr lang="de-DE" sz="2400" b="1" dirty="0">
                <a:latin typeface="Calibri" panose="020F0502020204030204" pitchFamily="34" charset="0"/>
                <a:ea typeface="Calibri" panose="020F0502020204030204" pitchFamily="34" charset="0"/>
                <a:cs typeface="Times New Roman" panose="02020603050405020304" pitchFamily="18" charset="0"/>
              </a:rPr>
              <a:t>sehr negative</a:t>
            </a:r>
            <a:r>
              <a:rPr lang="de-DE" sz="2400" dirty="0">
                <a:latin typeface="Calibri" panose="020F0502020204030204" pitchFamily="34" charset="0"/>
                <a:ea typeface="Calibri" panose="020F0502020204030204" pitchFamily="34" charset="0"/>
                <a:cs typeface="Times New Roman" panose="02020603050405020304" pitchFamily="18" charset="0"/>
              </a:rPr>
              <a:t> Schlagzeile über </a:t>
            </a:r>
            <a:r>
              <a:rPr lang="de-DE" sz="2400" dirty="0">
                <a:highlight>
                  <a:srgbClr val="C0C0C0"/>
                </a:highlight>
                <a:latin typeface="Calibri" panose="020F0502020204030204" pitchFamily="34" charset="0"/>
                <a:ea typeface="Calibri" panose="020F0502020204030204" pitchFamily="34" charset="0"/>
                <a:cs typeface="Times New Roman" panose="02020603050405020304" pitchFamily="18" charset="0"/>
              </a:rPr>
              <a:t>Digitalisierung in der Schule</a:t>
            </a:r>
            <a:r>
              <a:rPr lang="de-DE" sz="2400" dirty="0">
                <a:latin typeface="Calibri" panose="020F0502020204030204" pitchFamily="34" charset="0"/>
                <a:ea typeface="Calibri" panose="020F0502020204030204" pitchFamily="34" charset="0"/>
                <a:cs typeface="Times New Roman" panose="02020603050405020304" pitchFamily="18" charset="0"/>
              </a:rPr>
              <a:t>. </a:t>
            </a:r>
            <a:endParaRPr lang="de-DE" sz="2400" dirty="0"/>
          </a:p>
        </p:txBody>
      </p:sp>
      <p:grpSp>
        <p:nvGrpSpPr>
          <p:cNvPr id="3" name="Gruppieren 2">
            <a:extLst>
              <a:ext uri="{FF2B5EF4-FFF2-40B4-BE49-F238E27FC236}">
                <a16:creationId xmlns:a16="http://schemas.microsoft.com/office/drawing/2014/main" id="{92E61175-C8AD-405D-AA18-4145DB63915B}"/>
              </a:ext>
            </a:extLst>
          </p:cNvPr>
          <p:cNvGrpSpPr/>
          <p:nvPr/>
        </p:nvGrpSpPr>
        <p:grpSpPr>
          <a:xfrm>
            <a:off x="-1" y="0"/>
            <a:ext cx="9295171" cy="1107322"/>
            <a:chOff x="-1" y="0"/>
            <a:chExt cx="9295171" cy="1107322"/>
          </a:xfrm>
        </p:grpSpPr>
        <p:sp>
          <p:nvSpPr>
            <p:cNvPr id="7" name="Rechteck 6">
              <a:extLst>
                <a:ext uri="{FF2B5EF4-FFF2-40B4-BE49-F238E27FC236}">
                  <a16:creationId xmlns:a16="http://schemas.microsoft.com/office/drawing/2014/main" id="{E7739B61-19DF-4C9C-B8B0-2F254D20BF37}"/>
                </a:ext>
              </a:extLst>
            </p:cNvPr>
            <p:cNvSpPr/>
            <p:nvPr/>
          </p:nvSpPr>
          <p:spPr>
            <a:xfrm>
              <a:off x="-1" y="0"/>
              <a:ext cx="6858000" cy="951271"/>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feld 7">
              <a:extLst>
                <a:ext uri="{FF2B5EF4-FFF2-40B4-BE49-F238E27FC236}">
                  <a16:creationId xmlns:a16="http://schemas.microsoft.com/office/drawing/2014/main" id="{27D0C2B3-F36D-433C-AD08-1CA0AAB725F8}"/>
                </a:ext>
              </a:extLst>
            </p:cNvPr>
            <p:cNvSpPr txBox="1"/>
            <p:nvPr/>
          </p:nvSpPr>
          <p:spPr>
            <a:xfrm>
              <a:off x="260456" y="244802"/>
              <a:ext cx="1723202" cy="461665"/>
            </a:xfrm>
            <a:prstGeom prst="rect">
              <a:avLst/>
            </a:prstGeom>
            <a:noFill/>
          </p:spPr>
          <p:txBody>
            <a:bodyPr wrap="square" rtlCol="0">
              <a:spAutoFit/>
            </a:bodyPr>
            <a:lstStyle/>
            <a:p>
              <a:r>
                <a:rPr lang="de-DE" sz="2400" dirty="0">
                  <a:solidFill>
                    <a:schemeClr val="bg1"/>
                  </a:solidFill>
                </a:rPr>
                <a:t>Runde 2</a:t>
              </a:r>
            </a:p>
          </p:txBody>
        </p:sp>
        <p:sp>
          <p:nvSpPr>
            <p:cNvPr id="4" name="Rechteck 3">
              <a:extLst>
                <a:ext uri="{FF2B5EF4-FFF2-40B4-BE49-F238E27FC236}">
                  <a16:creationId xmlns:a16="http://schemas.microsoft.com/office/drawing/2014/main" id="{0374D387-10C6-4B6E-8A3F-90F2DDB02A22}"/>
                </a:ext>
              </a:extLst>
            </p:cNvPr>
            <p:cNvSpPr/>
            <p:nvPr/>
          </p:nvSpPr>
          <p:spPr>
            <a:xfrm>
              <a:off x="3000410" y="60882"/>
              <a:ext cx="6294760" cy="1046440"/>
            </a:xfrm>
            <a:prstGeom prst="rect">
              <a:avLst/>
            </a:prstGeom>
          </p:spPr>
          <p:txBody>
            <a:bodyPr wrap="square">
              <a:spAutoFit/>
            </a:bodyPr>
            <a:lstStyle/>
            <a:p>
              <a:r>
                <a:rPr lang="de-DE" sz="1200" b="1" i="1" dirty="0">
                  <a:solidFill>
                    <a:schemeClr val="bg1"/>
                  </a:solidFill>
                  <a:latin typeface="Calibri" panose="020F0502020204030204" pitchFamily="34" charset="0"/>
                  <a:ea typeface="Calibri" panose="020F0502020204030204" pitchFamily="34" charset="0"/>
                  <a:cs typeface="Times New Roman" panose="02020603050405020304" pitchFamily="18" charset="0"/>
                </a:rPr>
                <a:t>Wenn ihr ein Video erhalten habt: </a:t>
              </a:r>
              <a:br>
                <a:rPr lang="de-DE" sz="1200" dirty="0">
                  <a:solidFill>
                    <a:schemeClr val="bg1"/>
                  </a:solidFill>
                  <a:latin typeface="Calibri" panose="020F0502020204030204" pitchFamily="34" charset="0"/>
                  <a:ea typeface="Calibri" panose="020F0502020204030204" pitchFamily="34" charset="0"/>
                  <a:cs typeface="Times New Roman" panose="02020603050405020304" pitchFamily="18" charset="0"/>
                </a:rPr>
              </a:br>
              <a:r>
                <a:rPr lang="de-DE" sz="1200" dirty="0">
                  <a:solidFill>
                    <a:schemeClr val="bg1"/>
                  </a:solidFill>
                  <a:latin typeface="Calibri" panose="020F0502020204030204" pitchFamily="34" charset="0"/>
                  <a:ea typeface="Calibri" panose="020F0502020204030204" pitchFamily="34" charset="0"/>
                  <a:cs typeface="Times New Roman" panose="02020603050405020304" pitchFamily="18" charset="0"/>
                </a:rPr>
                <a:t>Macht einen Screenshot (Bild) und arbeitet damit weiter.</a:t>
              </a:r>
            </a:p>
            <a:p>
              <a:r>
                <a:rPr lang="de-DE" sz="1200" b="1" i="1" dirty="0">
                  <a:solidFill>
                    <a:schemeClr val="bg1"/>
                  </a:solidFill>
                  <a:latin typeface="Calibri" panose="020F0502020204030204" pitchFamily="34" charset="0"/>
                  <a:ea typeface="Calibri" panose="020F0502020204030204" pitchFamily="34" charset="0"/>
                  <a:cs typeface="Times New Roman" panose="02020603050405020304" pitchFamily="18" charset="0"/>
                </a:rPr>
                <a:t>Wenn ihr Bilder bekommen habt: </a:t>
              </a:r>
              <a:br>
                <a:rPr lang="de-DE" sz="1200" dirty="0">
                  <a:solidFill>
                    <a:schemeClr val="bg1"/>
                  </a:solidFill>
                  <a:latin typeface="Calibri" panose="020F0502020204030204" pitchFamily="34" charset="0"/>
                  <a:ea typeface="Calibri" panose="020F0502020204030204" pitchFamily="34" charset="0"/>
                  <a:cs typeface="Times New Roman" panose="02020603050405020304" pitchFamily="18" charset="0"/>
                </a:rPr>
              </a:br>
              <a:r>
                <a:rPr lang="de-DE" sz="1200" dirty="0">
                  <a:solidFill>
                    <a:schemeClr val="bg1"/>
                  </a:solidFill>
                  <a:latin typeface="Calibri" panose="020F0502020204030204" pitchFamily="34" charset="0"/>
                  <a:ea typeface="Calibri" panose="020F0502020204030204" pitchFamily="34" charset="0"/>
                  <a:cs typeface="Times New Roman" panose="02020603050405020304" pitchFamily="18" charset="0"/>
                </a:rPr>
                <a:t>Wählt eines der Bilder aus und arbeitet damit weiter.</a:t>
              </a:r>
              <a:br>
                <a:rPr lang="de-DE" sz="1200" dirty="0">
                  <a:solidFill>
                    <a:schemeClr val="bg1"/>
                  </a:solidFill>
                  <a:latin typeface="Calibri" panose="020F0502020204030204" pitchFamily="34" charset="0"/>
                  <a:ea typeface="Calibri" panose="020F0502020204030204" pitchFamily="34" charset="0"/>
                  <a:cs typeface="Times New Roman" panose="02020603050405020304" pitchFamily="18" charset="0"/>
                </a:rPr>
              </a:br>
              <a:endParaRPr lang="de-DE" sz="1400" dirty="0">
                <a:solidFill>
                  <a:schemeClr val="bg1"/>
                </a:solidFill>
              </a:endParaRPr>
            </a:p>
          </p:txBody>
        </p:sp>
        <p:sp>
          <p:nvSpPr>
            <p:cNvPr id="2" name="Textfeld 1">
              <a:extLst>
                <a:ext uri="{FF2B5EF4-FFF2-40B4-BE49-F238E27FC236}">
                  <a16:creationId xmlns:a16="http://schemas.microsoft.com/office/drawing/2014/main" id="{8934D675-E1F0-45A9-A476-6D2B8600C4AE}"/>
                </a:ext>
              </a:extLst>
            </p:cNvPr>
            <p:cNvSpPr txBox="1"/>
            <p:nvPr/>
          </p:nvSpPr>
          <p:spPr>
            <a:xfrm>
              <a:off x="2244115" y="152468"/>
              <a:ext cx="752167" cy="646331"/>
            </a:xfrm>
            <a:prstGeom prst="rect">
              <a:avLst/>
            </a:prstGeom>
            <a:noFill/>
          </p:spPr>
          <p:txBody>
            <a:bodyPr wrap="square" rtlCol="0">
              <a:spAutoFit/>
            </a:bodyPr>
            <a:lstStyle/>
            <a:p>
              <a:r>
                <a:rPr lang="de-DE" sz="3600" dirty="0">
                  <a:solidFill>
                    <a:schemeClr val="bg1"/>
                  </a:solidFill>
                  <a:sym typeface="Wingdings" panose="05000000000000000000" pitchFamily="2" charset="2"/>
                </a:rPr>
                <a:t></a:t>
              </a:r>
              <a:endParaRPr lang="de-DE" sz="3600" dirty="0">
                <a:solidFill>
                  <a:schemeClr val="bg1"/>
                </a:solidFill>
              </a:endParaRPr>
            </a:p>
          </p:txBody>
        </p:sp>
      </p:grpSp>
    </p:spTree>
    <p:extLst>
      <p:ext uri="{BB962C8B-B14F-4D97-AF65-F5344CB8AC3E}">
        <p14:creationId xmlns:p14="http://schemas.microsoft.com/office/powerpoint/2010/main" val="1983830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0CC92EB8-86FC-417B-8830-F5B7E708FE2D}"/>
              </a:ext>
            </a:extLst>
          </p:cNvPr>
          <p:cNvSpPr/>
          <p:nvPr/>
        </p:nvSpPr>
        <p:spPr>
          <a:xfrm>
            <a:off x="416051" y="1359530"/>
            <a:ext cx="6025896" cy="3721724"/>
          </a:xfrm>
          <a:prstGeom prst="rect">
            <a:avLst/>
          </a:prstGeom>
        </p:spPr>
        <p:txBody>
          <a:bodyPr wrap="square">
            <a:spAutoFit/>
          </a:bodyPr>
          <a:lstStyle/>
          <a:p>
            <a:pPr algn="ctr">
              <a:lnSpc>
                <a:spcPct val="115000"/>
              </a:lnSpc>
              <a:spcAft>
                <a:spcPts val="1000"/>
              </a:spcAft>
            </a:pPr>
            <a:r>
              <a:rPr lang="de-DE" sz="2400" dirty="0">
                <a:latin typeface="Calibri" panose="020F0502020204030204" pitchFamily="34" charset="0"/>
                <a:ea typeface="Calibri" panose="020F0502020204030204" pitchFamily="34" charset="0"/>
                <a:cs typeface="Times New Roman" panose="02020603050405020304" pitchFamily="18" charset="0"/>
              </a:rPr>
              <a:t>Ihr habt von einer anderen Gruppe Bildmaterial erhalten. </a:t>
            </a:r>
          </a:p>
          <a:p>
            <a:pPr algn="ctr">
              <a:lnSpc>
                <a:spcPct val="115000"/>
              </a:lnSpc>
              <a:spcAft>
                <a:spcPts val="1000"/>
              </a:spcAft>
            </a:pPr>
            <a:r>
              <a:rPr lang="de-DE" sz="2400" dirty="0">
                <a:latin typeface="Calibri" panose="020F0502020204030204" pitchFamily="34" charset="0"/>
                <a:ea typeface="Calibri" panose="020F0502020204030204" pitchFamily="34" charset="0"/>
                <a:cs typeface="Times New Roman" panose="02020603050405020304" pitchFamily="18" charset="0"/>
              </a:rPr>
              <a:t>Nutzt dieses Bildmaterial als überzeugende Stütze für einen kurzen Beitrag </a:t>
            </a:r>
            <a:r>
              <a:rPr lang="de-DE" sz="2400" b="1" dirty="0">
                <a:latin typeface="Calibri" panose="020F0502020204030204" pitchFamily="34" charset="0"/>
                <a:ea typeface="Calibri" panose="020F0502020204030204" pitchFamily="34" charset="0"/>
                <a:cs typeface="Times New Roman" panose="02020603050405020304" pitchFamily="18" charset="0"/>
              </a:rPr>
              <a:t>zu einem von euch frei gewählten Thema</a:t>
            </a:r>
            <a:r>
              <a:rPr lang="de-DE" sz="2400" dirty="0">
                <a:latin typeface="Calibri" panose="020F0502020204030204" pitchFamily="34" charset="0"/>
                <a:ea typeface="Calibri" panose="020F0502020204030204" pitchFamily="34" charset="0"/>
                <a:cs typeface="Times New Roman" panose="02020603050405020304" pitchFamily="18" charset="0"/>
              </a:rPr>
              <a:t>.</a:t>
            </a:r>
          </a:p>
          <a:p>
            <a:pPr algn="ctr">
              <a:lnSpc>
                <a:spcPct val="115000"/>
              </a:lnSpc>
              <a:spcAft>
                <a:spcPts val="1000"/>
              </a:spcAft>
            </a:pPr>
            <a:r>
              <a:rPr lang="de-DE" sz="2400" dirty="0">
                <a:latin typeface="Calibri" panose="020F0502020204030204" pitchFamily="34" charset="0"/>
                <a:ea typeface="Calibri" panose="020F0502020204030204" pitchFamily="34" charset="0"/>
                <a:cs typeface="Times New Roman" panose="02020603050405020304" pitchFamily="18" charset="0"/>
              </a:rPr>
              <a:t>Zieht eine Beitragskarte, um die Art des Beitrags festzulegen.</a:t>
            </a:r>
            <a:br>
              <a:rPr lang="de-DE" sz="2400" dirty="0">
                <a:latin typeface="Calibri" panose="020F0502020204030204" pitchFamily="34" charset="0"/>
                <a:ea typeface="Calibri" panose="020F0502020204030204" pitchFamily="34" charset="0"/>
                <a:cs typeface="Times New Roman" panose="02020603050405020304" pitchFamily="18" charset="0"/>
              </a:rPr>
            </a:br>
            <a:endParaRPr lang="de-DE" sz="2400" dirty="0">
              <a:latin typeface="Calibri" panose="020F0502020204030204" pitchFamily="34" charset="0"/>
              <a:ea typeface="Calibri" panose="020F0502020204030204" pitchFamily="34" charset="0"/>
              <a:cs typeface="Times New Roman" panose="02020603050405020304" pitchFamily="18" charset="0"/>
            </a:endParaRPr>
          </a:p>
        </p:txBody>
      </p:sp>
      <p:grpSp>
        <p:nvGrpSpPr>
          <p:cNvPr id="9" name="Gruppieren 8">
            <a:extLst>
              <a:ext uri="{FF2B5EF4-FFF2-40B4-BE49-F238E27FC236}">
                <a16:creationId xmlns:a16="http://schemas.microsoft.com/office/drawing/2014/main" id="{D9C392D5-0AB6-408A-BD33-E1BDAB809979}"/>
              </a:ext>
            </a:extLst>
          </p:cNvPr>
          <p:cNvGrpSpPr/>
          <p:nvPr/>
        </p:nvGrpSpPr>
        <p:grpSpPr>
          <a:xfrm>
            <a:off x="-1" y="0"/>
            <a:ext cx="6858000" cy="951271"/>
            <a:chOff x="-1" y="0"/>
            <a:chExt cx="6858000" cy="951271"/>
          </a:xfrm>
          <a:solidFill>
            <a:schemeClr val="bg2"/>
          </a:solidFill>
        </p:grpSpPr>
        <p:sp>
          <p:nvSpPr>
            <p:cNvPr id="10" name="Rechteck 9">
              <a:extLst>
                <a:ext uri="{FF2B5EF4-FFF2-40B4-BE49-F238E27FC236}">
                  <a16:creationId xmlns:a16="http://schemas.microsoft.com/office/drawing/2014/main" id="{7C35920E-D777-4957-9DA7-071F393E0CF8}"/>
                </a:ext>
              </a:extLst>
            </p:cNvPr>
            <p:cNvSpPr/>
            <p:nvPr/>
          </p:nvSpPr>
          <p:spPr>
            <a:xfrm>
              <a:off x="-1" y="0"/>
              <a:ext cx="6858000" cy="95127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Textfeld 10">
              <a:extLst>
                <a:ext uri="{FF2B5EF4-FFF2-40B4-BE49-F238E27FC236}">
                  <a16:creationId xmlns:a16="http://schemas.microsoft.com/office/drawing/2014/main" id="{F94894C3-C9CB-4067-AF62-4C055399BE02}"/>
                </a:ext>
              </a:extLst>
            </p:cNvPr>
            <p:cNvSpPr txBox="1"/>
            <p:nvPr/>
          </p:nvSpPr>
          <p:spPr>
            <a:xfrm>
              <a:off x="260456" y="244802"/>
              <a:ext cx="1723202" cy="461665"/>
            </a:xfrm>
            <a:prstGeom prst="rect">
              <a:avLst/>
            </a:prstGeom>
            <a:grpFill/>
          </p:spPr>
          <p:txBody>
            <a:bodyPr wrap="square" rtlCol="0">
              <a:spAutoFit/>
            </a:bodyPr>
            <a:lstStyle/>
            <a:p>
              <a:r>
                <a:rPr lang="de-DE" sz="2400" dirty="0">
                  <a:solidFill>
                    <a:schemeClr val="tx1">
                      <a:lumMod val="50000"/>
                      <a:lumOff val="50000"/>
                    </a:schemeClr>
                  </a:solidFill>
                </a:rPr>
                <a:t>Runde 3</a:t>
              </a:r>
            </a:p>
          </p:txBody>
        </p:sp>
      </p:grpSp>
    </p:spTree>
    <p:extLst>
      <p:ext uri="{BB962C8B-B14F-4D97-AF65-F5344CB8AC3E}">
        <p14:creationId xmlns:p14="http://schemas.microsoft.com/office/powerpoint/2010/main" val="537894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30C8F76-D7BA-4F79-A479-B9431D0B5D14}"/>
              </a:ext>
            </a:extLst>
          </p:cNvPr>
          <p:cNvSpPr>
            <a:spLocks noChangeArrowheads="1"/>
          </p:cNvSpPr>
          <p:nvPr/>
        </p:nvSpPr>
        <p:spPr bwMode="auto">
          <a:xfrm>
            <a:off x="157892" y="3524057"/>
            <a:ext cx="3444844"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de-DE" altLang="de-DE" dirty="0">
                <a:latin typeface="Arial" panose="020B0604020202020204" pitchFamily="34" charset="0"/>
                <a:hlinkClick r:id="rId2"/>
              </a:rPr>
              <a:t>  </a:t>
            </a:r>
            <a:r>
              <a:rPr lang="de-DE" altLang="de-DE" dirty="0">
                <a:latin typeface="Arial" panose="020B0604020202020204" pitchFamily="34" charset="0"/>
              </a:rPr>
              <a:t>             </a:t>
            </a:r>
            <a:br>
              <a:rPr lang="de-DE" altLang="de-DE" dirty="0">
                <a:latin typeface="Arial" panose="020B0604020202020204" pitchFamily="34" charset="0"/>
              </a:rPr>
            </a:br>
            <a:r>
              <a:rPr lang="de-DE" altLang="de-DE" sz="1100" dirty="0">
                <a:latin typeface="Arial" panose="020B0604020202020204" pitchFamily="34" charset="0"/>
              </a:rPr>
              <a:t>Dieses Material ist lizenziert unter einer </a:t>
            </a:r>
            <a:r>
              <a:rPr lang="de-DE" altLang="de-DE" sz="1100" dirty="0">
                <a:latin typeface="Arial" panose="020B0604020202020204" pitchFamily="34" charset="0"/>
                <a:hlinkClick r:id="rId2"/>
              </a:rPr>
              <a:t>Creative Commons Namensnennung - Weitergabe unter gleichen Bedingungen 4.0 International Lizenz</a:t>
            </a:r>
            <a:r>
              <a:rPr lang="de-DE" altLang="de-DE" sz="1100" dirty="0">
                <a:latin typeface="Arial" panose="020B0604020202020204" pitchFamily="34" charset="0"/>
              </a:rPr>
              <a:t>. Autorin: Dorothe Knapp </a:t>
            </a:r>
            <a:endParaRPr lang="de-DE" altLang="de-DE" dirty="0">
              <a:latin typeface="Arial" panose="020B0604020202020204" pitchFamily="34" charset="0"/>
            </a:endParaRPr>
          </a:p>
        </p:txBody>
      </p:sp>
      <p:pic>
        <p:nvPicPr>
          <p:cNvPr id="3" name="Picture 2" descr="Creative Commons Lizenzvertrag">
            <a:hlinkClick r:id="rId2"/>
            <a:extLst>
              <a:ext uri="{FF2B5EF4-FFF2-40B4-BE49-F238E27FC236}">
                <a16:creationId xmlns:a16="http://schemas.microsoft.com/office/drawing/2014/main" id="{D8D4B863-2C11-4DAE-9F2D-0AD75705FE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459" y="3486941"/>
            <a:ext cx="716560" cy="252425"/>
          </a:xfrm>
          <a:prstGeom prst="rect">
            <a:avLst/>
          </a:prstGeom>
          <a:noFill/>
          <a:extLst>
            <a:ext uri="{909E8E84-426E-40DD-AFC4-6F175D3DCCD1}">
              <a14:hiddenFill xmlns:a14="http://schemas.microsoft.com/office/drawing/2010/main">
                <a:solidFill>
                  <a:srgbClr val="FFFFFF"/>
                </a:solidFill>
              </a14:hiddenFill>
            </a:ext>
          </a:extLst>
        </p:spPr>
      </p:pic>
      <p:sp>
        <p:nvSpPr>
          <p:cNvPr id="4" name="Textfeld 3">
            <a:extLst>
              <a:ext uri="{FF2B5EF4-FFF2-40B4-BE49-F238E27FC236}">
                <a16:creationId xmlns:a16="http://schemas.microsoft.com/office/drawing/2014/main" id="{F78CB866-B8E4-4E4C-9F33-FFD5AF9DB232}"/>
              </a:ext>
            </a:extLst>
          </p:cNvPr>
          <p:cNvSpPr txBox="1"/>
          <p:nvPr/>
        </p:nvSpPr>
        <p:spPr>
          <a:xfrm>
            <a:off x="208248" y="1525830"/>
            <a:ext cx="5731012" cy="830997"/>
          </a:xfrm>
          <a:prstGeom prst="rect">
            <a:avLst/>
          </a:prstGeom>
          <a:noFill/>
        </p:spPr>
        <p:txBody>
          <a:bodyPr wrap="square" rtlCol="0">
            <a:spAutoFit/>
          </a:bodyPr>
          <a:lstStyle/>
          <a:p>
            <a:r>
              <a:rPr lang="de-DE" sz="1600" u="sng" dirty="0"/>
              <a:t>Tipp zum Ausdrucken der Karten: </a:t>
            </a:r>
          </a:p>
          <a:p>
            <a:r>
              <a:rPr lang="de-DE" sz="1600" dirty="0"/>
              <a:t>Angepasste </a:t>
            </a:r>
            <a:r>
              <a:rPr lang="de-DE" sz="1600" dirty="0" err="1"/>
              <a:t>Powerpoint</a:t>
            </a:r>
            <a:r>
              <a:rPr lang="de-DE" sz="1600" dirty="0"/>
              <a:t>-Präsentation als PDF speichern und das PDF mit 2 Seiten pro Blatt drucken.</a:t>
            </a:r>
          </a:p>
        </p:txBody>
      </p:sp>
    </p:spTree>
    <p:extLst>
      <p:ext uri="{BB962C8B-B14F-4D97-AF65-F5344CB8AC3E}">
        <p14:creationId xmlns:p14="http://schemas.microsoft.com/office/powerpoint/2010/main" val="270661519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432</Words>
  <Application>Microsoft Office PowerPoint</Application>
  <PresentationFormat>Benutzerdefiniert</PresentationFormat>
  <Paragraphs>34</Paragraphs>
  <Slides>6</Slides>
  <Notes>5</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6</vt:i4>
      </vt:variant>
    </vt:vector>
  </HeadingPairs>
  <TitlesOfParts>
    <vt:vector size="12" baseType="lpstr">
      <vt:lpstr>Arial</vt:lpstr>
      <vt:lpstr>Calibri</vt:lpstr>
      <vt:lpstr>Calibri Light</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Knapp, Dorothe</dc:creator>
  <cp:lastModifiedBy>Knapp, Dorothe</cp:lastModifiedBy>
  <cp:revision>20</cp:revision>
  <dcterms:created xsi:type="dcterms:W3CDTF">2021-07-29T09:31:56Z</dcterms:created>
  <dcterms:modified xsi:type="dcterms:W3CDTF">2022-05-18T17:19:50Z</dcterms:modified>
</cp:coreProperties>
</file>