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088"/>
  </p:normalViewPr>
  <p:slideViewPr>
    <p:cSldViewPr snapToGrid="0">
      <p:cViewPr varScale="1">
        <p:scale>
          <a:sx n="102" d="100"/>
          <a:sy n="102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482B-5ECF-5646-BD2D-F97DDDDDEE6F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0EE8-81EC-7243-BD3E-43DE0BFF8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39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alternativen Lösungsmöglichkeiten sind NICHT als Musterlösung mit alleinigem Richtigkeitsanspruch gedacht, sondern als optionaler Diskussionsimpuls.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0EE8-81EC-7243-BD3E-43DE0BFF8A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16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 einer Concept </a:t>
            </a:r>
            <a:r>
              <a:rPr lang="de-DE" dirty="0" err="1"/>
              <a:t>Map</a:t>
            </a:r>
            <a:r>
              <a:rPr lang="de-DE" dirty="0"/>
              <a:t> zu den zentralen Konzepten „Multimodalität“, „Multimodal </a:t>
            </a:r>
            <a:r>
              <a:rPr lang="de-DE" dirty="0" err="1"/>
              <a:t>Literacy</a:t>
            </a:r>
            <a:r>
              <a:rPr lang="de-DE" dirty="0"/>
              <a:t>“ und „Literarisches Lernen“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0EE8-81EC-7243-BD3E-43DE0BFF8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ist KEINE Musterlösung, sondern bei Bedarf ein vergleichender Diskussionsbeitrag.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0EE8-81EC-7243-BD3E-43DE0BFF8A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42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Andere Beispiele: </a:t>
            </a:r>
          </a:p>
          <a:p>
            <a:r>
              <a:rPr lang="de-DE" dirty="0"/>
              <a:t>Differenzerfahrung hinsichtlich der Figuren</a:t>
            </a:r>
          </a:p>
          <a:p>
            <a:r>
              <a:rPr lang="de-DE" dirty="0"/>
              <a:t>Urteilsbildung bzgl. der Wert-/Normsetzung von gut und böse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0EE8-81EC-7243-BD3E-43DE0BFF8A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99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Verbesserungsoptionen:</a:t>
            </a:r>
          </a:p>
          <a:p>
            <a:r>
              <a:rPr lang="de-DE" dirty="0"/>
              <a:t>Teilschritte angeben (z.B. unterstreiche im Text …; nutze die Screenshots …)</a:t>
            </a:r>
          </a:p>
          <a:p>
            <a:r>
              <a:rPr lang="de-DE" dirty="0"/>
              <a:t>Untersuchungsfokus konkretisieren: Schau dir besonders die Kleidung, Körperhaltung etc. an…</a:t>
            </a:r>
          </a:p>
          <a:p>
            <a:r>
              <a:rPr lang="de-DE" dirty="0"/>
              <a:t>Steckbrief-Vorlage angeben.</a:t>
            </a:r>
          </a:p>
          <a:p>
            <a:r>
              <a:rPr lang="de-DE" dirty="0"/>
              <a:t>Insgesamt Aufgabe mit wenig Komplexität, die aber durch präziseren Support noch verbessert werden kann.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40EE8-81EC-7243-BD3E-43DE0BFF8A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2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C420B-5163-7C8F-E7D5-3EDCD5ED9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CDAFF8-5773-12EC-5A6D-A3F3AC81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8CE6B4-D164-1AD3-95F3-C4AC2492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43AF-F427-A53A-50C6-956B382B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085D7-7B27-4EBB-053B-916E7DD1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42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221AD-44D1-27B5-9142-1085F375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48C6A5-3D1F-DDCE-E90D-F9B7D0FC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CA9107-B2F6-FCE6-7CD2-CA20D3CE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473122-BD7B-EF4F-9AB7-CF916DFE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E18276-7CF4-C55B-FC58-B37C603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98E3370-257E-5FB4-17EE-A8C09338E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2033AD-DC67-64CC-624D-7CC7ECCDE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A124A0-CEFA-BF4C-3928-A610DA8C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0B9E2B-98BD-F909-253B-582AFB41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E84C46-ACA8-4844-4C42-799AF351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00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020EA-88FF-2AA3-DFE5-BD44B437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1E16BC-483A-7221-CEAE-8F647F4E3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D7537E-4503-B323-EBCF-F2F21F5E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47DFC-48E8-37EA-C84D-DCD9511F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4C6812-B13A-05B6-8E2C-5ABC60D9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83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E675E-4BB9-53FA-2644-75930961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CBB5A1-F9ED-599F-D899-DB45E409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6497D-3D57-3DCD-640D-CCB30EBE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07C69B-DFBE-705A-F9D0-9E67778B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3007C-F7BD-631D-DBE4-B381048A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2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9E053-38AA-C969-9A77-3D477482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54ED71-6B12-766D-534C-37E47C4DB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A9E68B-C3BE-1D83-8EBB-00D91498B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DFF7AD-EDFB-7189-D15E-9C72E4F5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A10B09-9760-C843-962F-81F62E37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0B12C-BD72-0413-B975-EC6E9866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9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8BCAC-C6A0-33A5-9181-50502FE4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9B42D-D290-3749-FF14-C56D2487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E3D8E5-52FE-4163-4A44-062EB577C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3AD082-8042-8BB1-3011-A4E031B48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36867E-B6DC-DA39-AB5E-ECD3306CC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E0F5BD-8220-41C2-D601-1F011E89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2510AA-7211-5CA3-F135-E431DC29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BCE85-A7EF-77CA-9E6A-76482E55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9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0F41-07FC-D08A-3649-FF5B162C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5F4195-32B9-9955-C573-656BA668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0C6261-241C-E31C-A1DF-970BE91B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8E782A-38CC-46F1-685E-F5EED44B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30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DB7C96-5A37-A1E3-EFAD-A08A3213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7E1A39-DB03-E1D0-6805-99BC9B38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4E35FE-6942-06F4-BEA5-99612410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BE51E-0CD1-BF63-1359-BDA50D0C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D8094-FAB5-7923-F816-D730EBB0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F89F9A-6DA8-3091-8749-35ACD11FE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52894-CC6A-5BDE-35B5-3239034D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F09DAF-B6C5-9565-4C84-3CE09F1E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C36206-EC59-D204-FDC2-079DD336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7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14EC2-83BB-E5F3-5378-F49610D0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2CAF73-026B-0EC3-2CCB-8D9DD1973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07B73F-CFBE-E33D-7675-6EB2D6212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23834F-0ADC-E496-CD4E-B2829455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55814C-8861-62AE-AC5D-CE4A9B8D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132178-5849-1B66-DB4E-6E51A972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9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3A91A0-DB3A-68AE-16B8-E87A14FC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A2807E-6A73-6DE8-1D8B-1EC14E250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4AE80B-CEE1-F379-BD3E-D6BD647D0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3F5D-2D99-F54E-9F8F-12E19EDD38D5}" type="datetimeFigureOut">
              <a:rPr lang="de-DE" smtClean="0"/>
              <a:t>09.08.22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298481-3249-0E0E-F577-44A4EBA5C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CABE70-C78B-B128-5F47-3AE506DC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2EBE-5BF1-5B45-94D1-F2847136DA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2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310C8-144D-549E-0836-ACB632D3A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Zusammenführung und Reflexion der Ergebnisse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582013-671D-7F09-7B04-A706222F2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„Medienverbunddidaktik verstehen“</a:t>
            </a:r>
          </a:p>
        </p:txBody>
      </p:sp>
    </p:spTree>
    <p:extLst>
      <p:ext uri="{BB962C8B-B14F-4D97-AF65-F5344CB8AC3E}">
        <p14:creationId xmlns:p14="http://schemas.microsoft.com/office/powerpoint/2010/main" val="76049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06C7DE0-5992-D5D3-DB28-D210AC65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581" t="12793" r="13851" b="3784"/>
          <a:stretch/>
        </p:blipFill>
        <p:spPr>
          <a:xfrm>
            <a:off x="0" y="0"/>
            <a:ext cx="8422877" cy="5446636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5611D8-3B35-30C6-9A96-28CB401E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i="1" dirty="0"/>
              <a:t>1. Multimodal Literacy verstehen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36C9522-DCFB-27D2-10DF-905C3EDC77B7}"/>
              </a:ext>
            </a:extLst>
          </p:cNvPr>
          <p:cNvCxnSpPr/>
          <p:nvPr/>
        </p:nvCxnSpPr>
        <p:spPr>
          <a:xfrm>
            <a:off x="3756991" y="496957"/>
            <a:ext cx="1749287" cy="76531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EBB2DE11-2ABB-FCF1-E7F6-C805F096571D}"/>
              </a:ext>
            </a:extLst>
          </p:cNvPr>
          <p:cNvSpPr txBox="1"/>
          <p:nvPr/>
        </p:nvSpPr>
        <p:spPr>
          <a:xfrm rot="1444154">
            <a:off x="4138269" y="862977"/>
            <a:ext cx="1634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Bezug konstruiert</a:t>
            </a:r>
          </a:p>
        </p:txBody>
      </p:sp>
    </p:spTree>
    <p:extLst>
      <p:ext uri="{BB962C8B-B14F-4D97-AF65-F5344CB8AC3E}">
        <p14:creationId xmlns:p14="http://schemas.microsoft.com/office/powerpoint/2010/main" val="54121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DB0F4C-3E62-9A41-848E-1557D2AD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69232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Das 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Konzept</a:t>
            </a:r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Medienverbunddidaktik</a:t>
            </a:r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 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kreativ</a:t>
            </a:r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durchdringen</a:t>
            </a:r>
            <a:r>
              <a:rPr lang="en-US" sz="2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6B99CED-D0B6-78E2-1CC0-81830BAA4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180"/>
          <a:stretch/>
        </p:blipFill>
        <p:spPr>
          <a:xfrm rot="5400000">
            <a:off x="5486400" y="204233"/>
            <a:ext cx="5550408" cy="64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1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F272EA-9F95-E904-28F1-AF19861AF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406"/>
            <a:ext cx="3361037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Potenziale</a:t>
            </a:r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2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Medienverbunddidaktik</a:t>
            </a:r>
            <a:r>
              <a:rPr lang="en-US" sz="26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B72AD7-DA29-0609-EF53-F601AB3C2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820" t="641" r="29607" b="-1"/>
          <a:stretch/>
        </p:blipFill>
        <p:spPr>
          <a:xfrm>
            <a:off x="6209783" y="643469"/>
            <a:ext cx="4044277" cy="557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78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120C3-7B1F-EEB6-247B-550D9E54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2774" cy="850489"/>
          </a:xfrm>
        </p:spPr>
        <p:txBody>
          <a:bodyPr>
            <a:normAutofit fontScale="90000"/>
          </a:bodyPr>
          <a:lstStyle/>
          <a:p>
            <a:r>
              <a:rPr lang="de-DE" b="1" i="1" dirty="0"/>
              <a:t>4. Didaktische Anschlusshandlungen | Aufgabentheorie in der Anwendung</a:t>
            </a:r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878BE4E-8368-C1FD-3C59-5CBD25BDB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6" y="2545703"/>
            <a:ext cx="8080840" cy="30777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 1: Beschreibe das Aussehen der Figur mithilfe eines Steckbriefes.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4E2DBB-BB88-D9A5-3088-000F15733598}"/>
              </a:ext>
            </a:extLst>
          </p:cNvPr>
          <p:cNvSpPr txBox="1"/>
          <p:nvPr/>
        </p:nvSpPr>
        <p:spPr>
          <a:xfrm>
            <a:off x="654366" y="1616522"/>
            <a:ext cx="808084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Medienverbund: “Die kleine Hexe“; Szene „Vorwärts, mein Söhnchen!“</a:t>
            </a:r>
          </a:p>
          <a:p>
            <a:r>
              <a:rPr lang="de-D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wählen, ob sie Analyse anhand der Figur des Försters oder der Figur der Hexe darstellen wollen.</a:t>
            </a:r>
          </a:p>
          <a:p>
            <a:r>
              <a:rPr lang="de-D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können pro Aufgabe wählen, anhand von welchem Medium sie diese bearbeiten wollen.</a:t>
            </a:r>
          </a:p>
        </p:txBody>
      </p:sp>
      <p:pic>
        <p:nvPicPr>
          <p:cNvPr id="11" name="Grafik 10" descr="Balkendiagramm mit Aufwärtstrend Silhouette">
            <a:extLst>
              <a:ext uri="{FF2B5EF4-FFF2-40B4-BE49-F238E27FC236}">
                <a16:creationId xmlns:a16="http://schemas.microsoft.com/office/drawing/2014/main" id="{14AFA568-2B13-13CC-6184-A11292735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530" y="3170228"/>
            <a:ext cx="353060" cy="353060"/>
          </a:xfrm>
          <a:prstGeom prst="rect">
            <a:avLst/>
          </a:prstGeom>
        </p:spPr>
      </p:pic>
      <p:pic>
        <p:nvPicPr>
          <p:cNvPr id="15" name="Grafik 14" descr="Hilfe Silhouette">
            <a:extLst>
              <a:ext uri="{FF2B5EF4-FFF2-40B4-BE49-F238E27FC236}">
                <a16:creationId xmlns:a16="http://schemas.microsoft.com/office/drawing/2014/main" id="{B58D0914-9FBB-F741-ED74-DFA381EF8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180" y="4903997"/>
            <a:ext cx="389890" cy="389890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B8737715-4FDA-5745-328F-BCD1519E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90" y="3170228"/>
            <a:ext cx="5321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Demand: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welcher Ebene des Textverstehens/welchem Anforderungsniveau werden Leistungen gefordert?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viele Variablen müssen miteinander vernetzt werden?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Müssen Variablen nur addiert werden oder liegen weit verstreute Verknüpfungen vor?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die zu verstehende Aussage eindeutig/direkt oder mehrdeutig/indirekt? Muss Zusatzwissen aktiviert werden? Muss eine Transferleistung erbracht werden?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A115F966-CD53-26AA-8B47-F706A859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03997"/>
            <a:ext cx="6045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Support: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Instruktionsmerkmale weist die Aufgabe auf?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Definiertheit des Problems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Ist der Arbeitsauftrag eindeutig? Ist Erkenntnisziel und Untersuchungsfeld transparent?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Transparenz der Arbeitsschritte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Werden Teilaktivitäten genannt? Wird der Lösungsprozess vorstrukturiert? Werden ggf. Differenzierungsmöglichkeiten angegeben?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Lösungsmöglichkeiten: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nur eine Lösung oder mehrere Lösungswege möglich? Ist die Lösung an umfängliche Schreibleistung gebunden?</a:t>
            </a: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BC525D-08B1-3B31-0B9E-388FECDE5425}"/>
              </a:ext>
            </a:extLst>
          </p:cNvPr>
          <p:cNvSpPr txBox="1"/>
          <p:nvPr/>
        </p:nvSpPr>
        <p:spPr>
          <a:xfrm>
            <a:off x="6590270" y="3338622"/>
            <a:ext cx="3697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Lokalisierung von Textinformationen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ADCAE67-CAF9-70D6-37FD-E2D16ADE1690}"/>
              </a:ext>
            </a:extLst>
          </p:cNvPr>
          <p:cNvSpPr txBox="1"/>
          <p:nvPr/>
        </p:nvSpPr>
        <p:spPr>
          <a:xfrm>
            <a:off x="6590269" y="3582007"/>
            <a:ext cx="522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14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Kleidung, Körperbau, Gesichtsausdruck, Mimik, Gestik, Körperhaltung, Alter (überschaubare Anzahl an Variablen)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40E94F5-708D-502A-DBD4-8CE913A733BB}"/>
              </a:ext>
            </a:extLst>
          </p:cNvPr>
          <p:cNvSpPr txBox="1"/>
          <p:nvPr/>
        </p:nvSpPr>
        <p:spPr>
          <a:xfrm>
            <a:off x="6590268" y="4004521"/>
            <a:ext cx="3697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14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Addition reicht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367CE4-14D0-EFAE-C474-398F05A79E31}"/>
              </a:ext>
            </a:extLst>
          </p:cNvPr>
          <p:cNvSpPr txBox="1"/>
          <p:nvPr/>
        </p:nvSpPr>
        <p:spPr>
          <a:xfrm>
            <a:off x="6590268" y="4236426"/>
            <a:ext cx="3697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eindeutig/direkt; kein Zusatzwissen erforderlich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D70BA3D-7904-4795-2F24-D5EBC028A5E9}"/>
              </a:ext>
            </a:extLst>
          </p:cNvPr>
          <p:cNvSpPr txBox="1"/>
          <p:nvPr/>
        </p:nvSpPr>
        <p:spPr>
          <a:xfrm>
            <a:off x="6590268" y="5111068"/>
            <a:ext cx="458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Eindeutiger</a:t>
            </a:r>
            <a:r>
              <a:rPr kumimoji="0" lang="de-DE" altLang="de-DE" sz="14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Auftrag; Ziel und Untersuchungsfeld transparent (weiterer Support hier möglich)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ED0575A-E541-E522-897F-AD05713A0CAC}"/>
              </a:ext>
            </a:extLst>
          </p:cNvPr>
          <p:cNvSpPr txBox="1"/>
          <p:nvPr/>
        </p:nvSpPr>
        <p:spPr>
          <a:xfrm>
            <a:off x="6590267" y="5611907"/>
            <a:ext cx="5222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 Teilaktivitäten</a:t>
            </a:r>
            <a:r>
              <a:rPr kumimoji="0" lang="de-DE" altLang="de-DE" sz="14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Vorstrukturierung.</a:t>
            </a:r>
            <a:r>
              <a:rPr kumimoji="0" lang="de-DE" altLang="de-DE" sz="14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Differenzierung nach Interesse durch Auswahl der Figur und des Mediums.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F9ED6F5-AFE3-820A-704B-C83CA67E8A53}"/>
              </a:ext>
            </a:extLst>
          </p:cNvPr>
          <p:cNvSpPr txBox="1"/>
          <p:nvPr/>
        </p:nvSpPr>
        <p:spPr>
          <a:xfrm>
            <a:off x="6592514" y="6217615"/>
            <a:ext cx="458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Mehrer Lösungen durch</a:t>
            </a:r>
            <a:r>
              <a:rPr kumimoji="0" lang="de-DE" altLang="de-DE" sz="14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altLang="de-DE" sz="1400" i="0" u="none" strike="noStrike" cap="none" normalizeH="0" dirty="0" err="1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unterschiedl</a:t>
            </a:r>
            <a:r>
              <a:rPr kumimoji="0" lang="de-DE" altLang="de-DE" sz="1400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Medien möglich. Wenig Schreibaufwand.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37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Macintosh PowerPoint</Application>
  <PresentationFormat>Breitbild</PresentationFormat>
  <Paragraphs>44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Zusammenführung und Reflexion der Ergebnisse </vt:lpstr>
      <vt:lpstr>1. Multimodal Literacy verstehen </vt:lpstr>
      <vt:lpstr>2. Das Konzept „Medienverbunddidaktik“ kreativ durchdringen </vt:lpstr>
      <vt:lpstr>3. Potenziale der Medienverbunddidaktik </vt:lpstr>
      <vt:lpstr>4. Didaktische Anschlusshandlungen | Aufgabentheorie in der Anwendung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Zusammenführung und Reflexion der Ergebnisse </dc:title>
  <dc:creator>Dick, Mirjam</dc:creator>
  <cp:lastModifiedBy>Dick, Mirjam</cp:lastModifiedBy>
  <cp:revision>4</cp:revision>
  <dcterms:created xsi:type="dcterms:W3CDTF">2022-08-09T12:26:58Z</dcterms:created>
  <dcterms:modified xsi:type="dcterms:W3CDTF">2022-08-09T13:35:03Z</dcterms:modified>
</cp:coreProperties>
</file>