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4" r:id="rId4"/>
    <p:sldId id="259" r:id="rId5"/>
    <p:sldId id="260" r:id="rId6"/>
    <p:sldId id="266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DBC5C-54FD-4929-4A7E-697125E5766E}" v="12" dt="2025-11-16T11:30:40.225"/>
    <p1510:client id="{0BCDFE59-8849-7AB2-323E-9DA437B4AB50}" v="14" dt="2025-11-14T14:53:36.728"/>
    <p1510:client id="{19C8525C-9900-F18A-BCBF-E819C4757310}" v="20" dt="2025-11-15T08:01:27.924"/>
    <p1510:client id="{44E10E24-6BFF-D96C-E904-CA9CD44E89FA}" v="168" dt="2025-11-16T12:18:03.651"/>
    <p1510:client id="{52920171-B0CC-F959-F0CE-BB3BAC5C194B}" v="20" dt="2025-11-15T12:17:57.113"/>
    <p1510:client id="{578E5B91-66A0-7720-EC6C-B138FA2E6F2D}" v="5" dt="2025-11-14T14:50:58.036"/>
    <p1510:client id="{848A6D69-7E51-315D-826F-D9CD28E77E57}" v="10" dt="2025-11-15T09:41:34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0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22B15-F0A1-5ABA-263F-C64EC06A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78810D-A917-695F-0C18-5ACA96A5A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3E804A-9B2F-4409-5797-CE4A2DD0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94AC1-AF06-6D90-ED26-D4807A31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364357-F071-C2EB-E210-85472874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7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46D31-8DF1-9E64-38CF-BD84A1E7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7893A1-69E2-871C-B401-8AF209EC3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E074F4-A602-D6B7-569D-D58FC3A5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BD990-19EC-7344-B891-C0157374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D612F-4E96-F0BE-F8E2-50BAC96E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87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D39E3B3-7CD4-D1E7-5D27-C3EF9FE8A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C3980F-EBFE-9525-0AA1-4151B634D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2C5A23-A858-0E46-FC72-E8FC5C59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98D265-C4F5-C687-2DE2-7A509658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2855DA-D69E-3530-F41F-2F31FB02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46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C05AC-07E8-726D-019A-FD0E8EE3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BC6E2-2BE9-0271-8B62-8D18E8E23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5A251-9033-4096-10E0-68E92843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D69E0-A5C2-2B55-0215-72553B62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656ACA-E353-AF0E-F9B4-C7CD6D58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2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CFF83-AD24-6448-045F-BC0E6948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FB0D03-F79F-22BA-F56C-5B62EC199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B91E86-FC08-BC3A-F293-68E322A6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15587B-E21F-E095-DA30-86B3B1E7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F5B42-F9B9-3AAB-1691-46CB6B26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3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FCEFA-2926-CE08-6F88-2D222DC4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B9FFFE-2641-AB20-C2A8-F7307C13B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22F1A1-5939-C20B-3611-31530F6D4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2D293-B77E-AB89-1BFD-801220EB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DF8793-320F-81A6-3374-799A2D3D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1196F-69B8-D26C-8EA6-283A1E7C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6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F04B5-9C44-674C-62F8-D2EDD2A0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9E37E9-0CBD-FF10-B8A4-E64D7698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DE4C1D-631D-6058-0ED5-4722E441C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1C75B2-6794-C15D-0958-3E608DC7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05491E-6393-A7D6-B4E8-E1281F98E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7FC6F4-89DE-287A-49E1-FDAF0873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FF7C85-376D-2113-1C33-2C210145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E443C55-8F39-96FD-597D-98FFDC06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45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0A1FD-9A3A-940F-1F81-D25745AF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ED3FD-BB86-3402-3399-8362B5FF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A82DE2-282B-3B4B-2ADB-FD246E83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38A35B-F14F-9041-9D53-75DCCBC6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00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F228EB-D99F-6FB1-91BD-DF64DFFD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97F38B-77C1-0CB4-D5AD-5E0F13C1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E77E22-ECD4-BB85-EB8E-66CFD87B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31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F0DA9-B61D-5F2F-0C4D-A495800B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EFE16F-E6EA-4D02-B3B4-28A550D2C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CC4D43-1391-307A-9A5C-CFAF6630D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63A97-08B9-3707-0FD2-7B183949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B290E6-7B49-D9FF-AF50-6957D9F6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4F779A-17BA-2FAA-2A12-6B31BC3D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76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F8B28-56B6-0B17-C189-1C755109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E903A8-10F8-5415-EBA4-97B59D651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F030FC-5855-7E47-603C-8409E160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6AEA95-564C-D398-67FD-7824DEC2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FE1828-C1A7-DCBC-110E-B9CFF992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565FFD-07E5-5641-B0BE-5003E8BD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89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4D55FA-27F1-0626-E6A1-775391DD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0604F-40B9-A33D-E89D-4ACF8C6DC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5C553-7F51-4619-58BF-FC196845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ED8611-6B28-4373-8559-5BECAED1F6A8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50F0AA-C569-0B8B-E31E-9D7CF5B1D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9D39D2-AC37-746B-2B2C-743A9E76E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45238-9B2A-43F8-AA90-8FE6B7FBE6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lowitz_Gedenktafel_Freiber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8348E4-184B-53E5-0FE5-B5881FAE338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/>
              <a:t>"Die gesamte Wirtschaft muss von der Forstwirtschaft lernen, was Nachhaltigkeit bedeutet."</a:t>
            </a:r>
            <a:endParaRPr lang="de-DE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/>
          </a:p>
        </p:txBody>
      </p:sp>
      <p:pic>
        <p:nvPicPr>
          <p:cNvPr id="6" name="Grafik 5" descr="Ein Bild, das Baum, draußen, Traktor, Reifen enthält.&#10;&#10;KI-generierte Inhalte können fehlerhaft sein.">
            <a:extLst>
              <a:ext uri="{FF2B5EF4-FFF2-40B4-BE49-F238E27FC236}">
                <a16:creationId xmlns:a16="http://schemas.microsoft.com/office/drawing/2014/main" id="{F91689C7-5B19-16DB-951E-C89C2FAE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6EB907-B77A-9489-C5DC-1D00CCD02787}"/>
              </a:ext>
            </a:extLst>
          </p:cNvPr>
          <p:cNvSpPr txBox="1"/>
          <p:nvPr/>
        </p:nvSpPr>
        <p:spPr>
          <a:xfrm>
            <a:off x="616323" y="4067735"/>
            <a:ext cx="38324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de-DE"/>
              <a:t>Hans Karl von Carlowitz</a:t>
            </a:r>
          </a:p>
          <a:p>
            <a:pPr marL="285750" indent="-285750">
              <a:buFont typeface="Calibri"/>
              <a:buChar char="-"/>
            </a:pPr>
            <a:endParaRPr lang="de-DE"/>
          </a:p>
          <a:p>
            <a:r>
              <a:rPr lang="de-DE"/>
              <a:t> 1713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0D311D-5F48-5427-B27A-2333254803DE}"/>
              </a:ext>
            </a:extLst>
          </p:cNvPr>
          <p:cNvSpPr txBox="1"/>
          <p:nvPr/>
        </p:nvSpPr>
        <p:spPr>
          <a:xfrm>
            <a:off x="9975321" y="4430"/>
            <a:ext cx="222189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KI-generierter Inhalt</a:t>
            </a:r>
          </a:p>
        </p:txBody>
      </p:sp>
    </p:spTree>
    <p:extLst>
      <p:ext uri="{BB962C8B-B14F-4D97-AF65-F5344CB8AC3E}">
        <p14:creationId xmlns:p14="http://schemas.microsoft.com/office/powerpoint/2010/main" val="37126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Bronze, Artefakt, Schnitzerei enthält.&#10;&#10;KI-generierte Inhalte können fehlerhaft sein.">
            <a:extLst>
              <a:ext uri="{FF2B5EF4-FFF2-40B4-BE49-F238E27FC236}">
                <a16:creationId xmlns:a16="http://schemas.microsoft.com/office/drawing/2014/main" id="{1D1047F2-A37B-B2E2-8654-C229C9A3B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850" y="643466"/>
            <a:ext cx="4178300" cy="557106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87CE2EE-250A-9166-3700-D5785FC184B8}"/>
              </a:ext>
            </a:extLst>
          </p:cNvPr>
          <p:cNvSpPr txBox="1"/>
          <p:nvPr/>
        </p:nvSpPr>
        <p:spPr>
          <a:xfrm>
            <a:off x="0" y="62145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Carlowitz Gedenktafel Freinberg. Foto von </a:t>
            </a:r>
            <a:r>
              <a:rPr lang="de-DE" sz="1200" dirty="0" err="1"/>
              <a:t>Unukorno</a:t>
            </a:r>
            <a:r>
              <a:rPr lang="de-DE" sz="1200" dirty="0"/>
              <a:t>, unter einer CC BY 3.0 Lizenz</a:t>
            </a:r>
          </a:p>
          <a:p>
            <a:pPr algn="ctr"/>
            <a:r>
              <a:rPr lang="de-DE" sz="1200" dirty="0">
                <a:hlinkClick r:id="rId3"/>
              </a:rPr>
              <a:t>https://commons.wikimedia.org/wiki/File:Carlowitz_Gedenktafel_Freiberg.jpg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55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DEA524-674E-0163-2C47-9B942D0B3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05C28A-4AC8-BEB8-A335-9052905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E3097B80-D98F-9AD9-BD84-A7D2B81F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D080B39-B3CE-69AB-B92A-A9B5EAB98776}"/>
              </a:ext>
            </a:extLst>
          </p:cNvPr>
          <p:cNvSpPr/>
          <p:nvPr/>
        </p:nvSpPr>
        <p:spPr>
          <a:xfrm>
            <a:off x="148353" y="1577946"/>
            <a:ext cx="11261415" cy="159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95E56F-AB81-BF15-87B4-9D0C60BC7613}"/>
              </a:ext>
            </a:extLst>
          </p:cNvPr>
          <p:cNvSpPr/>
          <p:nvPr/>
        </p:nvSpPr>
        <p:spPr>
          <a:xfrm>
            <a:off x="333704" y="3685459"/>
            <a:ext cx="11261415" cy="159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6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2B65841-E636-48E5-ADB7-98AF6921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EE6698-7621-05DA-1040-439B8B76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95" y="4462272"/>
            <a:ext cx="10170623" cy="895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Rollenspiel</a:t>
            </a:r>
          </a:p>
        </p:txBody>
      </p:sp>
      <p:pic>
        <p:nvPicPr>
          <p:cNvPr id="5" name="Grafik 4" descr="Ein Bild, das Himmel, Gebäude, Bahn, draußen enthält.&#10;&#10;KI-generierte Inhalte können fehlerhaft sein.">
            <a:extLst>
              <a:ext uri="{FF2B5EF4-FFF2-40B4-BE49-F238E27FC236}">
                <a16:creationId xmlns:a16="http://schemas.microsoft.com/office/drawing/2014/main" id="{7EEBB872-6C26-F9EF-A38B-754C37DCBA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28" r="1" b="6771"/>
          <a:stretch>
            <a:fillRect/>
          </a:stretch>
        </p:blipFill>
        <p:spPr>
          <a:xfrm>
            <a:off x="20" y="1"/>
            <a:ext cx="6002338" cy="4243760"/>
          </a:xfrm>
          <a:prstGeom prst="rect">
            <a:avLst/>
          </a:prstGeom>
        </p:spPr>
      </p:pic>
      <p:pic>
        <p:nvPicPr>
          <p:cNvPr id="6" name="Grafik 5" descr="Ein Bild, das draußen, Wasser, Himmel, Schiff enthält.&#10;&#10;KI-generierte Inhalte können fehlerhaft sein.">
            <a:extLst>
              <a:ext uri="{FF2B5EF4-FFF2-40B4-BE49-F238E27FC236}">
                <a16:creationId xmlns:a16="http://schemas.microsoft.com/office/drawing/2014/main" id="{F13CEA75-D895-3825-CAE6-2CC6CBE8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20" r="-3" b="10845"/>
          <a:stretch>
            <a:fillRect/>
          </a:stretch>
        </p:blipFill>
        <p:spPr>
          <a:xfrm>
            <a:off x="6183808" y="1"/>
            <a:ext cx="6008192" cy="42437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0BCC8E-680B-835A-2380-5768CEC5EF58}"/>
              </a:ext>
            </a:extLst>
          </p:cNvPr>
          <p:cNvSpPr txBox="1"/>
          <p:nvPr/>
        </p:nvSpPr>
        <p:spPr>
          <a:xfrm>
            <a:off x="9975321" y="4430"/>
            <a:ext cx="222189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KI-generierter Inhalt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55B1CB-93D3-5283-62B0-F9471F3B7C70}"/>
              </a:ext>
            </a:extLst>
          </p:cNvPr>
          <p:cNvSpPr txBox="1"/>
          <p:nvPr/>
        </p:nvSpPr>
        <p:spPr>
          <a:xfrm>
            <a:off x="-2397" y="4430"/>
            <a:ext cx="222189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KI-generierter Inhalt</a:t>
            </a:r>
          </a:p>
        </p:txBody>
      </p:sp>
    </p:spTree>
    <p:extLst>
      <p:ext uri="{BB962C8B-B14F-4D97-AF65-F5344CB8AC3E}">
        <p14:creationId xmlns:p14="http://schemas.microsoft.com/office/powerpoint/2010/main" val="1899881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A5D96-5689-7373-8FCC-E995A2637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92E598-5A54-0EFD-B274-979BB055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Rollenspiel</a:t>
            </a:r>
          </a:p>
        </p:txBody>
      </p:sp>
      <p:pic>
        <p:nvPicPr>
          <p:cNvPr id="7" name="Grafik 6" descr="Ein Bild, das Himmel, Gebäude, Bahn, draußen enthält.&#10;&#10;KI-generierte Inhalte können fehlerhaft sein.">
            <a:extLst>
              <a:ext uri="{FF2B5EF4-FFF2-40B4-BE49-F238E27FC236}">
                <a16:creationId xmlns:a16="http://schemas.microsoft.com/office/drawing/2014/main" id="{33FE1CA8-6598-AF8D-9A6D-D5FB77501A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>
            <a:fillRect/>
          </a:stretch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8" name="Grafik 7" descr="Ein Bild, das draußen, Wasser, Himmel, Schiff enthält.&#10;&#10;KI-generierte Inhalte können fehlerhaft sein.">
            <a:extLst>
              <a:ext uri="{FF2B5EF4-FFF2-40B4-BE49-F238E27FC236}">
                <a16:creationId xmlns:a16="http://schemas.microsoft.com/office/drawing/2014/main" id="{2779F1D5-8CC1-81AA-DBE7-D24880B1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5D5E1BC-576D-823A-A25C-3B4B30BBA741}"/>
              </a:ext>
            </a:extLst>
          </p:cNvPr>
          <p:cNvSpPr txBox="1"/>
          <p:nvPr/>
        </p:nvSpPr>
        <p:spPr>
          <a:xfrm>
            <a:off x="4184542" y="1946684"/>
            <a:ext cx="7363990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Findet euch in 5er Gruppen zusammen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Jeder Teilnehmer bearbeitet eine Rollenkarte ( 8 min)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Arbeitet die wichtigsten Argumente eurer Rolle heraus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Recherchiert zusätzlich im Internet nach weiteren Argumenten eurer Rolle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Rollenspiel (12 min)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Führt in eurer Gruppe das Rollenspiel durch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Arbeitet danach die einzelnen Nachhaltigkeitsdimensionen (Ökologie, Nachhaltigkeit, Ökonomie, Politik) aus eurer Diskussion heraus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0663DA-2524-EE05-954F-69040725D009}"/>
              </a:ext>
            </a:extLst>
          </p:cNvPr>
          <p:cNvSpPr txBox="1"/>
          <p:nvPr/>
        </p:nvSpPr>
        <p:spPr>
          <a:xfrm>
            <a:off x="634097" y="345089"/>
            <a:ext cx="1504715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/>
              <a:t>KI-generierter Inhalt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4E9B99-7305-CE87-F9E3-49927043CC30}"/>
              </a:ext>
            </a:extLst>
          </p:cNvPr>
          <p:cNvSpPr txBox="1"/>
          <p:nvPr/>
        </p:nvSpPr>
        <p:spPr>
          <a:xfrm>
            <a:off x="714779" y="3599277"/>
            <a:ext cx="1504715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/>
              <a:t>KI-generierter Inhalt</a:t>
            </a:r>
          </a:p>
        </p:txBody>
      </p:sp>
    </p:spTree>
    <p:extLst>
      <p:ext uri="{BB962C8B-B14F-4D97-AF65-F5344CB8AC3E}">
        <p14:creationId xmlns:p14="http://schemas.microsoft.com/office/powerpoint/2010/main" val="4085437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20852-D10D-86BF-5AED-56F77CCAD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4ADD0E-FACF-B8AB-B7E6-6AB48985B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AF81FBE3-CFCA-70A9-F734-9550FC90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EB4998D-20D1-4F15-5F92-894682F7445E}"/>
              </a:ext>
            </a:extLst>
          </p:cNvPr>
          <p:cNvSpPr/>
          <p:nvPr/>
        </p:nvSpPr>
        <p:spPr>
          <a:xfrm>
            <a:off x="148353" y="1577946"/>
            <a:ext cx="11261415" cy="159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8688EF-8A00-404D-AE28-DA5036DE4CD7}"/>
              </a:ext>
            </a:extLst>
          </p:cNvPr>
          <p:cNvSpPr/>
          <p:nvPr/>
        </p:nvSpPr>
        <p:spPr>
          <a:xfrm>
            <a:off x="333704" y="3685459"/>
            <a:ext cx="11261415" cy="1591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60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B2DF4F79-E106-E847-6BC9-0A075705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6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Rollenspiel</vt:lpstr>
      <vt:lpstr>Rollenspiel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Elias Rogger</dc:creator>
  <cp:lastModifiedBy>Mayrhofer, Petra</cp:lastModifiedBy>
  <cp:revision>17</cp:revision>
  <dcterms:created xsi:type="dcterms:W3CDTF">2025-11-06T12:48:32Z</dcterms:created>
  <dcterms:modified xsi:type="dcterms:W3CDTF">2026-05-07T12:37:56Z</dcterms:modified>
</cp:coreProperties>
</file>